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64" r:id="rId3"/>
    <p:sldId id="418" r:id="rId4"/>
    <p:sldId id="374" r:id="rId5"/>
    <p:sldId id="375" r:id="rId6"/>
    <p:sldId id="376" r:id="rId7"/>
    <p:sldId id="377" r:id="rId8"/>
    <p:sldId id="263" r:id="rId9"/>
    <p:sldId id="299" r:id="rId10"/>
    <p:sldId id="378" r:id="rId11"/>
    <p:sldId id="379" r:id="rId12"/>
    <p:sldId id="380" r:id="rId13"/>
    <p:sldId id="390" r:id="rId14"/>
    <p:sldId id="382" r:id="rId15"/>
    <p:sldId id="388" r:id="rId16"/>
    <p:sldId id="389" r:id="rId17"/>
    <p:sldId id="408" r:id="rId18"/>
    <p:sldId id="381" r:id="rId19"/>
    <p:sldId id="383" r:id="rId20"/>
    <p:sldId id="384" r:id="rId21"/>
    <p:sldId id="385" r:id="rId22"/>
    <p:sldId id="386" r:id="rId23"/>
    <p:sldId id="387" r:id="rId24"/>
    <p:sldId id="423" r:id="rId25"/>
    <p:sldId id="358" r:id="rId26"/>
    <p:sldId id="359" r:id="rId27"/>
    <p:sldId id="391" r:id="rId28"/>
    <p:sldId id="395" r:id="rId29"/>
    <p:sldId id="405" r:id="rId30"/>
    <p:sldId id="397" r:id="rId31"/>
    <p:sldId id="392" r:id="rId32"/>
    <p:sldId id="426" r:id="rId33"/>
    <p:sldId id="407" r:id="rId34"/>
    <p:sldId id="427" r:id="rId35"/>
    <p:sldId id="393" r:id="rId36"/>
    <p:sldId id="419" r:id="rId37"/>
    <p:sldId id="422" r:id="rId38"/>
    <p:sldId id="421" r:id="rId39"/>
    <p:sldId id="420" r:id="rId40"/>
    <p:sldId id="394" r:id="rId41"/>
    <p:sldId id="425" r:id="rId42"/>
    <p:sldId id="424" r:id="rId43"/>
    <p:sldId id="398" r:id="rId44"/>
    <p:sldId id="396" r:id="rId45"/>
    <p:sldId id="399" r:id="rId46"/>
    <p:sldId id="416" r:id="rId47"/>
    <p:sldId id="406" r:id="rId48"/>
    <p:sldId id="401" r:id="rId49"/>
    <p:sldId id="400" r:id="rId50"/>
    <p:sldId id="403" r:id="rId51"/>
    <p:sldId id="404" r:id="rId52"/>
    <p:sldId id="402" r:id="rId53"/>
    <p:sldId id="362" r:id="rId54"/>
    <p:sldId id="363" r:id="rId55"/>
    <p:sldId id="365" r:id="rId56"/>
    <p:sldId id="409" r:id="rId57"/>
    <p:sldId id="410" r:id="rId58"/>
    <p:sldId id="411" r:id="rId59"/>
    <p:sldId id="412" r:id="rId60"/>
    <p:sldId id="415" r:id="rId61"/>
    <p:sldId id="366" r:id="rId62"/>
    <p:sldId id="369" r:id="rId63"/>
    <p:sldId id="413" r:id="rId64"/>
    <p:sldId id="417" r:id="rId65"/>
    <p:sldId id="414" r:id="rId66"/>
    <p:sldId id="373" r:id="rId67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6E"/>
    <a:srgbClr val="696969"/>
    <a:srgbClr val="EDEDED"/>
    <a:srgbClr val="A2730A"/>
    <a:srgbClr val="F0F0F0"/>
    <a:srgbClr val="A9780B"/>
    <a:srgbClr val="DD6E4B"/>
    <a:srgbClr val="E36B45"/>
    <a:srgbClr val="E15F37"/>
    <a:srgbClr val="AC7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87985" autoAdjust="0"/>
  </p:normalViewPr>
  <p:slideViewPr>
    <p:cSldViewPr snapToGrid="0">
      <p:cViewPr varScale="1">
        <p:scale>
          <a:sx n="78" d="100"/>
          <a:sy n="78" d="100"/>
        </p:scale>
        <p:origin x="374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07FF2-A405-4B0F-9921-8A0ADC8924FC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CEB3C-96BC-4920-83DB-6A63DDBBAD6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95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0031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https://medium.com/@yitailin/%E6%AF%94%E8%BC%83-keydown-keypress-keyup-%E7%9A%84%E5%B7%AE%E7%95%B0-4e873ba17e81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76028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6924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72946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72571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http://viralpatel.net/blogs/understanding-jquery-animate-function/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22922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http://viralpatel.net/blogs/understanding-jquery-animate-function/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7501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7854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https://www.methodandclass.com/article/what-are-the-different-types-of-website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376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https://www.ibest.tw/page01.php?na=%E5%9B%9E%E6%87%89%E5%BC%8F%E7%B6%B2%E9%A0%81%E8%A8%AD%E8%A8%88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>
                <a:solidFill>
                  <a:prstClr val="black"/>
                </a:solidFill>
              </a:rPr>
              <a:pPr/>
              <a:t>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689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9195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58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6359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https://resources.oreilly.com/examples/0636920032663/tree/master/MM_JAVASCRIPT3E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7911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2736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https://resources.oreilly.com/examples/0636920032663/tree/master/MM_JAVASCRIPT3E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33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78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特效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58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 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特效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99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 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特效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35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886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172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958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2619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56546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5747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855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6" name="圓角化同側角落矩形 35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cxnSp>
        <p:nvCxnSpPr>
          <p:cNvPr id="37" name="直線接點 36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1368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637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32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圓角化同側角落矩形 16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8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1651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079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9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06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8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5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pic>
        <p:nvPicPr>
          <p:cNvPr id="18" name="圖片 1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286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JS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入門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操控 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DOM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CSS3</a:t>
            </a: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特效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JQuery</a:t>
            </a: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 特效</a:t>
            </a:r>
            <a:endParaRPr lang="en-US" altLang="zh-TW" sz="2000" kern="1200" baseline="0" dirty="0" smtClean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pic>
        <p:nvPicPr>
          <p:cNvPr id="16" name="圖片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847" y="255800"/>
            <a:ext cx="3151905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67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C0B8-56C8-40DB-9DB7-D7B14B4C4B79}" type="datetimeFigureOut">
              <a:rPr lang="zh-TW" altLang="en-US" smtClean="0"/>
              <a:t>2017/12/26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883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6" r:id="rId4"/>
    <p:sldLayoutId id="2147483663" r:id="rId5"/>
    <p:sldLayoutId id="2147483660" r:id="rId6"/>
    <p:sldLayoutId id="2147483664" r:id="rId7"/>
    <p:sldLayoutId id="2147483661" r:id="rId8"/>
    <p:sldLayoutId id="2147483668" r:id="rId9"/>
    <p:sldLayoutId id="2147483669" r:id="rId10"/>
    <p:sldLayoutId id="2147483670" r:id="rId11"/>
    <p:sldLayoutId id="2147483671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odepen.io/programking/full/ejELv/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codepen.io/arshdkhn1/full/QKkvJv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nkfuzt.site90.com/user_web/bookaticket.php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3schools.com/jquery/jquery_traversing.asp" TargetMode="External"/><Relationship Id="rId3" Type="http://schemas.openxmlformats.org/officeDocument/2006/relationships/hyperlink" Target="https://www.w3schools.com/jsref/met_node_clonenode.asp" TargetMode="External"/><Relationship Id="rId7" Type="http://schemas.openxmlformats.org/officeDocument/2006/relationships/hyperlink" Target="https://www.w3schools.com/jquery/html_clone.asp" TargetMode="External"/><Relationship Id="rId2" Type="http://schemas.openxmlformats.org/officeDocument/2006/relationships/hyperlink" Target="https://www.w3schools.com/js/js_htmldom_nodes.as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w3schools.com/jquery/jquery_dom_remove.asp" TargetMode="External"/><Relationship Id="rId5" Type="http://schemas.openxmlformats.org/officeDocument/2006/relationships/hyperlink" Target="https://www.w3schools.com/jquery/jquery_dom_add.asp" TargetMode="External"/><Relationship Id="rId4" Type="http://schemas.openxmlformats.org/officeDocument/2006/relationships/hyperlink" Target="https://www.w3schools.com/js/js_htmldom_navigation.as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jsref/dom_obj_style.asp" TargetMode="Externa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jsref/dom_obj_event.asp" TargetMode="Externa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othree.net/log/2007/02/06/third-argument-of-addeventlistener/" TargetMode="External"/><Relationship Id="rId2" Type="http://schemas.openxmlformats.org/officeDocument/2006/relationships/hyperlink" Target="https://www.w3schools.com/js/js_htmldom_eventlistener.asp" TargetMode="Externa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w3schools.com/jquery/jquery_ref_events.asp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s://css-tricks.com/almanac/properties/a/animation/" TargetMode="Externa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s://robots.thoughtbot.com/transitions-and-transforms" TargetMode="Externa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jquery/eff_animate.as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pen.io/juliangarnier/details/idhu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4143737" y="2601315"/>
            <a:ext cx="8194876" cy="165537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第四堂 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HTML5</a:t>
            </a:r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&amp;</a:t>
            </a:r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CSS3</a:t>
            </a:r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&amp;</a:t>
            </a:r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</a:t>
            </a:r>
            <a:r>
              <a:rPr lang="en-US" altLang="zh-TW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JS</a:t>
            </a:r>
            <a:endParaRPr lang="zh-TW" altLang="en-US" sz="3600" dirty="0">
              <a:solidFill>
                <a:srgbClr val="9A9A9A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315654" y="1785204"/>
            <a:ext cx="3279494" cy="3287592"/>
          </a:xfrm>
          <a:prstGeom prst="ellipse">
            <a:avLst/>
          </a:prstGeom>
          <a:solidFill>
            <a:srgbClr val="F4CF66"/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網頁前端系列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7" name="標題 3"/>
          <p:cNvSpPr txBox="1">
            <a:spLocks/>
          </p:cNvSpPr>
          <p:nvPr/>
        </p:nvSpPr>
        <p:spPr>
          <a:xfrm>
            <a:off x="1583801" y="2064926"/>
            <a:ext cx="2731822" cy="2738568"/>
          </a:xfrm>
          <a:prstGeom prst="ellipse">
            <a:avLst/>
          </a:prstGeom>
          <a:solidFill>
            <a:srgbClr val="F3CA57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</a:t>
            </a:r>
            <a:endParaRPr lang="en-US" altLang="zh-TW" sz="4000" dirty="0" smtClean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前端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82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見識 </a:t>
            </a:r>
            <a:r>
              <a:rPr lang="en-US" altLang="zh-TW" dirty="0"/>
              <a:t>JavaScript</a:t>
            </a:r>
            <a:r>
              <a:rPr lang="zh-TW" altLang="en-US" dirty="0"/>
              <a:t>的</a:t>
            </a:r>
            <a:r>
              <a:rPr lang="zh-TW" altLang="en-US" dirty="0" smtClean="0"/>
              <a:t>威力 </a:t>
            </a:r>
            <a:r>
              <a:rPr lang="en-US" altLang="zh-TW" dirty="0" smtClean="0"/>
              <a:t>-</a:t>
            </a:r>
            <a:r>
              <a:rPr lang="zh-TW" altLang="en-US" dirty="0" smtClean="0"/>
              <a:t>  </a:t>
            </a:r>
            <a:r>
              <a:rPr lang="en-US" altLang="zh-TW" dirty="0"/>
              <a:t>HTML5 </a:t>
            </a:r>
            <a:r>
              <a:rPr lang="en-US" altLang="zh-TW" dirty="0" smtClean="0"/>
              <a:t>Canvas</a:t>
            </a:r>
            <a:endParaRPr lang="zh-TW" altLang="en-US" dirty="0"/>
          </a:p>
        </p:txBody>
      </p:sp>
      <p:pic>
        <p:nvPicPr>
          <p:cNvPr id="5" name="圖片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744" y="2409050"/>
            <a:ext cx="5938511" cy="435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見識 </a:t>
            </a:r>
            <a:r>
              <a:rPr lang="en-US" altLang="zh-TW" dirty="0"/>
              <a:t>JavaScript</a:t>
            </a:r>
            <a:r>
              <a:rPr lang="zh-TW" altLang="en-US" dirty="0"/>
              <a:t>的</a:t>
            </a:r>
            <a:r>
              <a:rPr lang="zh-TW" altLang="en-US" dirty="0" smtClean="0"/>
              <a:t>威力 </a:t>
            </a:r>
            <a:r>
              <a:rPr lang="en-US" altLang="zh-TW" dirty="0" smtClean="0"/>
              <a:t>-</a:t>
            </a:r>
            <a:r>
              <a:rPr lang="zh-TW" altLang="en-US" dirty="0" smtClean="0"/>
              <a:t> 網頁小遊戲</a:t>
            </a:r>
            <a:endParaRPr lang="zh-TW" altLang="en-US" dirty="0"/>
          </a:p>
        </p:txBody>
      </p:sp>
      <p:pic>
        <p:nvPicPr>
          <p:cNvPr id="3" name="圖片 2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175" y="2413017"/>
            <a:ext cx="6379826" cy="415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見識 </a:t>
            </a:r>
            <a:r>
              <a:rPr lang="en-US" altLang="zh-TW" dirty="0"/>
              <a:t>JavaScript</a:t>
            </a:r>
            <a:r>
              <a:rPr lang="zh-TW" altLang="en-US" dirty="0"/>
              <a:t>的威力 </a:t>
            </a:r>
            <a:r>
              <a:rPr lang="en-US" altLang="zh-TW" dirty="0" smtClean="0"/>
              <a:t>–</a:t>
            </a:r>
            <a:r>
              <a:rPr lang="zh-TW" altLang="en-US" dirty="0" smtClean="0"/>
              <a:t> 輸入欄位的前端驗證</a:t>
            </a:r>
            <a:endParaRPr lang="zh-TW" altLang="en-US" dirty="0"/>
          </a:p>
        </p:txBody>
      </p:sp>
      <p:pic>
        <p:nvPicPr>
          <p:cNvPr id="5" name="圖片 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717" y="2399071"/>
            <a:ext cx="5916565" cy="437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4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JavaScript </a:t>
            </a:r>
            <a:r>
              <a:rPr lang="zh-TW" altLang="en-US" dirty="0" smtClean="0"/>
              <a:t>在前端的使命：操作網頁</a:t>
            </a:r>
            <a:endParaRPr lang="zh-TW" altLang="en-US" dirty="0"/>
          </a:p>
        </p:txBody>
      </p:sp>
      <p:sp>
        <p:nvSpPr>
          <p:cNvPr id="7" name="內容版面配置區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改變、顯示、隱藏網頁標籤和內容</a:t>
            </a:r>
            <a:endParaRPr lang="en-US" altLang="zh-TW" dirty="0" smtClean="0"/>
          </a:p>
          <a:p>
            <a:r>
              <a:rPr lang="zh-TW" altLang="en-US" dirty="0" smtClean="0"/>
              <a:t>改變網頁標籤的屬性</a:t>
            </a:r>
            <a:endParaRPr lang="en-US" altLang="zh-TW" dirty="0" smtClean="0"/>
          </a:p>
          <a:p>
            <a:r>
              <a:rPr lang="zh-TW" altLang="en-US" dirty="0" smtClean="0"/>
              <a:t>改變網頁標籤的</a:t>
            </a:r>
            <a:r>
              <a:rPr lang="en-US" altLang="zh-TW" dirty="0" smtClean="0"/>
              <a:t>CSS</a:t>
            </a:r>
            <a:r>
              <a:rPr lang="zh-TW" altLang="en-US" dirty="0" smtClean="0"/>
              <a:t>樣式</a:t>
            </a:r>
            <a:endParaRPr lang="en-US" altLang="zh-TW" dirty="0" smtClean="0"/>
          </a:p>
          <a:p>
            <a:r>
              <a:rPr lang="zh-TW" altLang="en-US" dirty="0" smtClean="0"/>
              <a:t>新增、移動、刪除網頁上的標籤</a:t>
            </a:r>
            <a:endParaRPr lang="en-US" altLang="zh-TW" dirty="0"/>
          </a:p>
          <a:p>
            <a:r>
              <a:rPr lang="en-US" altLang="zh-TW" dirty="0"/>
              <a:t>https://www.w3schools.com/js/js_intro.asp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1566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Java</a:t>
            </a:r>
            <a:r>
              <a:rPr lang="zh-TW" altLang="en-US" dirty="0" smtClean="0"/>
              <a:t>跟</a:t>
            </a:r>
            <a:r>
              <a:rPr lang="en-US" altLang="zh-TW" dirty="0" smtClean="0"/>
              <a:t>JavaScript</a:t>
            </a:r>
            <a:r>
              <a:rPr lang="zh-TW" altLang="en-US" dirty="0" smtClean="0"/>
              <a:t>的關係：完全沒有關係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138205" y="2838762"/>
            <a:ext cx="2871019" cy="2871019"/>
          </a:xfrm>
          <a:prstGeom prst="ellipse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652125" y="2821856"/>
            <a:ext cx="2904829" cy="2904829"/>
          </a:xfrm>
          <a:prstGeom prst="ellipse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3754034" y="5982516"/>
            <a:ext cx="1639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Java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：狗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6604384" y="5982516"/>
            <a:ext cx="3000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JavaScript</a:t>
            </a:r>
            <a:r>
              <a:rPr lang="zh-TW" altLang="en-US" sz="2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：熱狗</a:t>
            </a:r>
            <a:endParaRPr lang="zh-TW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8984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動手時間：經過</a:t>
            </a:r>
            <a:r>
              <a:rPr lang="en-US" altLang="zh-TW" dirty="0" err="1" smtClean="0"/>
              <a:t>passMin</a:t>
            </a:r>
            <a:r>
              <a:rPr lang="zh-TW" altLang="en-US" dirty="0" smtClean="0"/>
              <a:t>分鐘後是幾點幾分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zh-TW" dirty="0"/>
              <a:t>宣告四個變數，</a:t>
            </a:r>
            <a:r>
              <a:rPr lang="en-US" altLang="zh-TW" dirty="0" err="1"/>
              <a:t>nowHour</a:t>
            </a:r>
            <a:r>
              <a:rPr lang="zh-TW" altLang="zh-TW" dirty="0"/>
              <a:t>和</a:t>
            </a:r>
            <a:r>
              <a:rPr lang="en-US" altLang="zh-TW" dirty="0" err="1"/>
              <a:t>nowMin</a:t>
            </a:r>
            <a:r>
              <a:rPr lang="zh-TW" altLang="zh-TW" dirty="0"/>
              <a:t>分別代表現在幾點幾分（一開始預設</a:t>
            </a:r>
            <a:r>
              <a:rPr lang="en-US" altLang="zh-TW" dirty="0"/>
              <a:t>23:45</a:t>
            </a:r>
            <a:r>
              <a:rPr lang="zh-TW" altLang="zh-TW" dirty="0"/>
              <a:t>），</a:t>
            </a:r>
            <a:r>
              <a:rPr lang="en-US" altLang="zh-TW" dirty="0" err="1"/>
              <a:t>passDay</a:t>
            </a:r>
            <a:r>
              <a:rPr lang="zh-TW" altLang="zh-TW" dirty="0"/>
              <a:t>紀錄總共跨過幾天</a:t>
            </a:r>
            <a:r>
              <a:rPr lang="en-US" altLang="zh-TW" dirty="0"/>
              <a:t>(</a:t>
            </a:r>
            <a:r>
              <a:rPr lang="zh-TW" altLang="zh-TW" dirty="0"/>
              <a:t>一開始為</a:t>
            </a:r>
            <a:r>
              <a:rPr lang="en-US" altLang="zh-TW" dirty="0"/>
              <a:t>0</a:t>
            </a:r>
            <a:r>
              <a:rPr lang="zh-TW" altLang="zh-TW" dirty="0"/>
              <a:t>天</a:t>
            </a:r>
            <a:r>
              <a:rPr lang="en-US" altLang="zh-TW" dirty="0"/>
              <a:t>)</a:t>
            </a:r>
            <a:r>
              <a:rPr lang="zh-TW" altLang="zh-TW" dirty="0"/>
              <a:t>、</a:t>
            </a:r>
            <a:r>
              <a:rPr lang="en-US" altLang="zh-TW" dirty="0" err="1"/>
              <a:t>nowDay</a:t>
            </a:r>
            <a:r>
              <a:rPr lang="zh-TW" altLang="zh-TW" dirty="0"/>
              <a:t>記錄今天星期</a:t>
            </a:r>
            <a:r>
              <a:rPr lang="zh-TW" altLang="zh-TW" dirty="0" smtClean="0"/>
              <a:t>幾</a:t>
            </a:r>
            <a:r>
              <a:rPr lang="en-US" altLang="zh-TW" dirty="0" smtClean="0"/>
              <a:t>(</a:t>
            </a:r>
            <a:r>
              <a:rPr lang="zh-TW" altLang="en-US" dirty="0" smtClean="0"/>
              <a:t>一開始預設星期六</a:t>
            </a:r>
            <a:r>
              <a:rPr lang="en-US" altLang="zh-TW" dirty="0" smtClean="0"/>
              <a:t>)</a:t>
            </a:r>
            <a:r>
              <a:rPr lang="zh-TW" altLang="zh-TW" dirty="0" smtClean="0"/>
              <a:t>。</a:t>
            </a:r>
            <a:r>
              <a:rPr lang="zh-TW" altLang="zh-TW" dirty="0"/>
              <a:t>【</a:t>
            </a:r>
            <a:r>
              <a:rPr lang="zh-TW" altLang="zh-TW" b="1" dirty="0"/>
              <a:t>記得宣告的同時要設初值</a:t>
            </a:r>
            <a:r>
              <a:rPr lang="zh-TW" altLang="zh-TW" dirty="0"/>
              <a:t>】</a:t>
            </a:r>
          </a:p>
          <a:p>
            <a:pPr lvl="0"/>
            <a:r>
              <a:rPr lang="zh-TW" altLang="zh-TW" dirty="0"/>
              <a:t>最後定義一個函式</a:t>
            </a:r>
            <a:r>
              <a:rPr lang="en-US" altLang="zh-TW" dirty="0" err="1"/>
              <a:t>passTime</a:t>
            </a:r>
            <a:r>
              <a:rPr lang="en-US" altLang="zh-TW" dirty="0"/>
              <a:t>(</a:t>
            </a:r>
            <a:r>
              <a:rPr lang="en-US" altLang="zh-TW" dirty="0" err="1"/>
              <a:t>passMin</a:t>
            </a:r>
            <a:r>
              <a:rPr lang="en-US" altLang="zh-TW" dirty="0"/>
              <a:t>)</a:t>
            </a:r>
            <a:r>
              <a:rPr lang="zh-TW" altLang="zh-TW" dirty="0"/>
              <a:t>，可以將時間往上累加</a:t>
            </a:r>
            <a:r>
              <a:rPr lang="en-US" altLang="zh-TW" dirty="0" err="1"/>
              <a:t>passMin</a:t>
            </a:r>
            <a:r>
              <a:rPr lang="zh-TW" altLang="zh-TW" dirty="0"/>
              <a:t>分鐘，時間超過自動進位，並顯示</a:t>
            </a:r>
            <a:r>
              <a:rPr lang="zh-TW" altLang="zh-TW" dirty="0" smtClean="0">
                <a:solidFill>
                  <a:schemeClr val="accent1"/>
                </a:solidFill>
              </a:rPr>
              <a:t>經過</a:t>
            </a:r>
            <a:r>
              <a:rPr lang="en-US" altLang="zh-TW" dirty="0" err="1" smtClean="0">
                <a:solidFill>
                  <a:schemeClr val="accent1"/>
                </a:solidFill>
              </a:rPr>
              <a:t>passMin</a:t>
            </a:r>
            <a:r>
              <a:rPr lang="zh-TW" altLang="en-US" dirty="0" smtClean="0">
                <a:solidFill>
                  <a:schemeClr val="accent1"/>
                </a:solidFill>
              </a:rPr>
              <a:t>分</a:t>
            </a:r>
            <a:r>
              <a:rPr lang="zh-TW" altLang="zh-TW" dirty="0" smtClean="0">
                <a:solidFill>
                  <a:schemeClr val="accent1"/>
                </a:solidFill>
              </a:rPr>
              <a:t>以後是</a:t>
            </a:r>
            <a:r>
              <a:rPr lang="zh-TW" altLang="en-US" dirty="0" smtClean="0">
                <a:solidFill>
                  <a:schemeClr val="accent1"/>
                </a:solidFill>
              </a:rPr>
              <a:t>星期幾、</a:t>
            </a:r>
            <a:r>
              <a:rPr lang="zh-TW" altLang="zh-TW" dirty="0" smtClean="0">
                <a:solidFill>
                  <a:schemeClr val="accent1"/>
                </a:solidFill>
              </a:rPr>
              <a:t>幾點幾分</a:t>
            </a:r>
            <a:r>
              <a:rPr lang="zh-TW" altLang="zh-TW" dirty="0">
                <a:solidFill>
                  <a:schemeClr val="accent1"/>
                </a:solidFill>
              </a:rPr>
              <a:t>與經過了多少天</a:t>
            </a:r>
            <a:r>
              <a:rPr lang="zh-TW" altLang="zh-TW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671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</a:t>
            </a:r>
            <a:r>
              <a:rPr lang="zh-TW" altLang="en-US" dirty="0"/>
              <a:t>經過</a:t>
            </a:r>
            <a:r>
              <a:rPr lang="en-US" altLang="zh-TW" dirty="0" err="1"/>
              <a:t>passMin</a:t>
            </a:r>
            <a:r>
              <a:rPr lang="zh-TW" altLang="en-US" dirty="0"/>
              <a:t>分鐘後是幾點幾分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2"/>
          <a:srcRect t="54481"/>
          <a:stretch/>
        </p:blipFill>
        <p:spPr>
          <a:xfrm>
            <a:off x="1453926" y="3008671"/>
            <a:ext cx="9284147" cy="312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0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在</a:t>
            </a:r>
            <a:r>
              <a:rPr lang="en-US" altLang="zh-TW" dirty="0" smtClean="0"/>
              <a:t>&lt;head&gt;</a:t>
            </a:r>
            <a:r>
              <a:rPr lang="zh-TW" altLang="en-US" dirty="0" smtClean="0"/>
              <a:t>將</a:t>
            </a:r>
            <a:r>
              <a:rPr lang="zh-TW" altLang="en-US" dirty="0"/>
              <a:t>外部的</a:t>
            </a:r>
            <a:r>
              <a:rPr lang="en-US" altLang="zh-TW" dirty="0"/>
              <a:t>JS</a:t>
            </a:r>
            <a:r>
              <a:rPr lang="zh-TW" altLang="en-US" dirty="0"/>
              <a:t>檔案與網頁</a:t>
            </a:r>
            <a:r>
              <a:rPr lang="zh-TW" altLang="en-US" dirty="0" smtClean="0"/>
              <a:t>連結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&lt;script </a:t>
            </a:r>
            <a:r>
              <a:rPr lang="en-US" altLang="zh-TW" dirty="0" err="1"/>
              <a:t>src</a:t>
            </a:r>
            <a:r>
              <a:rPr lang="en-US" altLang="zh-TW" dirty="0"/>
              <a:t>=“</a:t>
            </a:r>
            <a:r>
              <a:rPr lang="zh-TW" altLang="en-US" dirty="0"/>
              <a:t>外部的</a:t>
            </a:r>
            <a:r>
              <a:rPr lang="en-US" altLang="zh-TW" dirty="0" err="1"/>
              <a:t>js</a:t>
            </a:r>
            <a:r>
              <a:rPr lang="zh-TW" altLang="en-US" dirty="0"/>
              <a:t>檔案路徑”</a:t>
            </a:r>
            <a:r>
              <a:rPr lang="en-US" altLang="zh-TW" dirty="0"/>
              <a:t>&gt;&lt;/script</a:t>
            </a:r>
            <a:r>
              <a:rPr lang="en-US" altLang="zh-TW" dirty="0" smtClean="0"/>
              <a:t>&gt;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97964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變數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/>
              <a:t>Java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solidFill>
                  <a:schemeClr val="accent1"/>
                </a:solidFill>
              </a:rPr>
              <a:t>String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myString</a:t>
            </a:r>
            <a:r>
              <a:rPr lang="en-US" altLang="zh-TW" dirty="0" smtClean="0"/>
              <a:t> = “</a:t>
            </a:r>
            <a:r>
              <a:rPr lang="zh-TW" altLang="en-US" dirty="0" smtClean="0"/>
              <a:t>安安</a:t>
            </a:r>
            <a:r>
              <a:rPr lang="en-US" altLang="zh-TW" dirty="0" smtClean="0"/>
              <a:t>”;</a:t>
            </a:r>
            <a:br>
              <a:rPr lang="en-US" altLang="zh-TW" dirty="0" smtClean="0"/>
            </a:br>
            <a:r>
              <a:rPr lang="en-US" altLang="zh-TW" dirty="0" err="1">
                <a:solidFill>
                  <a:schemeClr val="accent1"/>
                </a:solidFill>
              </a:rPr>
              <a:t>int</a:t>
            </a:r>
            <a:r>
              <a:rPr lang="en-US" altLang="zh-TW" dirty="0">
                <a:solidFill>
                  <a:schemeClr val="accent1"/>
                </a:solidFill>
              </a:rPr>
              <a:t> </a:t>
            </a:r>
            <a:r>
              <a:rPr lang="en-US" altLang="zh-TW" dirty="0" err="1" smtClean="0"/>
              <a:t>myInt</a:t>
            </a:r>
            <a:r>
              <a:rPr lang="en-US" altLang="zh-TW" dirty="0"/>
              <a:t> </a:t>
            </a:r>
            <a:r>
              <a:rPr lang="en-US" altLang="zh-TW" dirty="0" smtClean="0"/>
              <a:t>= 87;</a:t>
            </a:r>
            <a:br>
              <a:rPr lang="en-US" altLang="zh-TW" dirty="0" smtClean="0"/>
            </a:br>
            <a:r>
              <a:rPr lang="en-US" altLang="zh-TW" dirty="0" err="1">
                <a:solidFill>
                  <a:schemeClr val="accent1"/>
                </a:solidFill>
              </a:rPr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arrayInt</a:t>
            </a:r>
            <a:r>
              <a:rPr lang="en-US" altLang="zh-TW" dirty="0">
                <a:solidFill>
                  <a:schemeClr val="accent1"/>
                </a:solidFill>
              </a:rPr>
              <a:t>[]</a:t>
            </a:r>
            <a:r>
              <a:rPr lang="en-US" altLang="zh-TW" dirty="0" smtClean="0"/>
              <a:t> = </a:t>
            </a:r>
            <a:r>
              <a:rPr lang="en-US" altLang="zh-TW" dirty="0">
                <a:solidFill>
                  <a:schemeClr val="accent1"/>
                </a:solidFill>
              </a:rPr>
              <a:t>{</a:t>
            </a:r>
            <a:r>
              <a:rPr lang="en-US" altLang="zh-TW" dirty="0" smtClean="0"/>
              <a:t>1,2,3,4,5</a:t>
            </a:r>
            <a:r>
              <a:rPr lang="en-US" altLang="zh-TW" dirty="0">
                <a:solidFill>
                  <a:schemeClr val="accent1"/>
                </a:solidFill>
              </a:rPr>
              <a:t>}</a:t>
            </a:r>
            <a:r>
              <a:rPr lang="en-US" altLang="zh-TW" dirty="0" smtClean="0"/>
              <a:t>;</a:t>
            </a:r>
          </a:p>
          <a:p>
            <a:r>
              <a:rPr lang="en-US" altLang="zh-TW" dirty="0" smtClean="0"/>
              <a:t>JavaScript</a:t>
            </a:r>
            <a:br>
              <a:rPr lang="en-US" altLang="zh-TW" dirty="0" smtClean="0"/>
            </a:br>
            <a:r>
              <a:rPr lang="en-US" altLang="zh-TW" dirty="0" err="1">
                <a:solidFill>
                  <a:schemeClr val="accent1"/>
                </a:solidFill>
              </a:rPr>
              <a:t>var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myString</a:t>
            </a:r>
            <a:r>
              <a:rPr lang="en-US" altLang="zh-TW" dirty="0"/>
              <a:t> </a:t>
            </a:r>
            <a:r>
              <a:rPr lang="en-US" altLang="zh-TW" dirty="0" smtClean="0"/>
              <a:t>= “</a:t>
            </a:r>
            <a:r>
              <a:rPr lang="zh-TW" altLang="en-US" dirty="0"/>
              <a:t>安安</a:t>
            </a:r>
            <a:r>
              <a:rPr lang="en-US" altLang="zh-TW" dirty="0" smtClean="0"/>
              <a:t>”;</a:t>
            </a:r>
            <a:br>
              <a:rPr lang="en-US" altLang="zh-TW" dirty="0" smtClean="0"/>
            </a:br>
            <a:r>
              <a:rPr lang="en-US" altLang="zh-TW" dirty="0" err="1">
                <a:solidFill>
                  <a:schemeClr val="accent1"/>
                </a:solidFill>
              </a:rPr>
              <a:t>var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myInt</a:t>
            </a:r>
            <a:r>
              <a:rPr lang="en-US" altLang="zh-TW" dirty="0" smtClean="0"/>
              <a:t> = 87;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>
                <a:solidFill>
                  <a:schemeClr val="accent1"/>
                </a:solidFill>
              </a:rPr>
              <a:t>var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arrayInt</a:t>
            </a:r>
            <a:r>
              <a:rPr lang="en-US" altLang="zh-TW" dirty="0" smtClean="0"/>
              <a:t> = </a:t>
            </a:r>
            <a:r>
              <a:rPr lang="en-US" altLang="zh-TW" dirty="0">
                <a:solidFill>
                  <a:schemeClr val="accent1"/>
                </a:solidFill>
              </a:rPr>
              <a:t>[</a:t>
            </a:r>
            <a:r>
              <a:rPr lang="en-US" altLang="zh-TW" dirty="0" smtClean="0"/>
              <a:t>1,2,3,4,5</a:t>
            </a:r>
            <a:r>
              <a:rPr lang="en-US" altLang="zh-TW" dirty="0">
                <a:solidFill>
                  <a:schemeClr val="accent1"/>
                </a:solidFill>
              </a:rPr>
              <a:t>]</a:t>
            </a:r>
            <a:r>
              <a:rPr lang="en-US" altLang="zh-TW" dirty="0" smtClean="0"/>
              <a:t>;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27884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判斷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Java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if(a == “1”){</a:t>
            </a:r>
            <a:br>
              <a:rPr lang="en-US" altLang="zh-TW" dirty="0" smtClean="0"/>
            </a:br>
            <a:r>
              <a:rPr lang="en-US" altLang="zh-TW" dirty="0" smtClean="0"/>
              <a:t>     </a:t>
            </a:r>
            <a:r>
              <a:rPr lang="en-US" altLang="zh-TW" dirty="0" err="1" smtClean="0"/>
              <a:t>System.out.println</a:t>
            </a:r>
            <a:r>
              <a:rPr lang="en-US" altLang="zh-TW" dirty="0" smtClean="0"/>
              <a:t>(</a:t>
            </a:r>
            <a:r>
              <a:rPr lang="zh-TW" altLang="en-US" dirty="0" smtClean="0"/>
              <a:t>“這是字串</a:t>
            </a:r>
            <a:r>
              <a:rPr lang="en-US" altLang="zh-TW" dirty="0" smtClean="0"/>
              <a:t>1</a:t>
            </a:r>
            <a:r>
              <a:rPr lang="zh-TW" altLang="en-US" dirty="0" smtClean="0"/>
              <a:t>”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} else if (a == “2”){</a:t>
            </a:r>
            <a:br>
              <a:rPr lang="en-US" altLang="zh-TW" dirty="0" smtClean="0"/>
            </a:br>
            <a:r>
              <a:rPr lang="en-US" altLang="zh-TW" dirty="0" smtClean="0"/>
              <a:t> </a:t>
            </a:r>
            <a:r>
              <a:rPr lang="zh-TW" altLang="en-US" dirty="0" smtClean="0"/>
              <a:t>　</a:t>
            </a:r>
            <a:r>
              <a:rPr lang="en-US" altLang="zh-TW" dirty="0" err="1" smtClean="0"/>
              <a:t>System.out.println</a:t>
            </a:r>
            <a:r>
              <a:rPr lang="en-US" altLang="zh-TW" dirty="0"/>
              <a:t>(</a:t>
            </a:r>
            <a:r>
              <a:rPr lang="zh-TW" altLang="en-US" dirty="0"/>
              <a:t>“這是</a:t>
            </a:r>
            <a:r>
              <a:rPr lang="zh-TW" altLang="en-US" dirty="0" smtClean="0"/>
              <a:t>字串</a:t>
            </a:r>
            <a:r>
              <a:rPr lang="en-US" altLang="zh-TW" dirty="0" smtClean="0"/>
              <a:t>2</a:t>
            </a:r>
            <a:r>
              <a:rPr lang="zh-TW" altLang="en-US" dirty="0" smtClean="0"/>
              <a:t>”</a:t>
            </a:r>
            <a:r>
              <a:rPr lang="en-US" altLang="zh-TW" dirty="0"/>
              <a:t>);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r>
              <a:rPr lang="en-US" altLang="zh-TW" dirty="0" smtClean="0"/>
              <a:t>JavaScript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if(a === “1”){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    console.log(“</a:t>
            </a:r>
            <a:r>
              <a:rPr lang="zh-TW" altLang="en-US" dirty="0" smtClean="0"/>
              <a:t>這是字串</a:t>
            </a:r>
            <a:r>
              <a:rPr lang="en-US" altLang="zh-TW" dirty="0" smtClean="0"/>
              <a:t>1”);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8883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742395">
            <a:off x="3918186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回顧上一堂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2430910" y="1776157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663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迴圈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Java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for(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=0;i&lt;5;i++){</a:t>
            </a:r>
            <a:br>
              <a:rPr lang="en-US" altLang="zh-TW" dirty="0" smtClean="0"/>
            </a:br>
            <a:r>
              <a:rPr lang="en-US" altLang="zh-TW" dirty="0" smtClean="0"/>
              <a:t>   </a:t>
            </a:r>
            <a:r>
              <a:rPr lang="en-US" altLang="zh-TW" dirty="0" err="1" smtClean="0"/>
              <a:t>System.out.println</a:t>
            </a:r>
            <a:r>
              <a:rPr lang="en-US" altLang="zh-TW" dirty="0" smtClean="0"/>
              <a:t>(“</a:t>
            </a:r>
            <a:r>
              <a:rPr lang="zh-TW" altLang="en-US" dirty="0" smtClean="0"/>
              <a:t>目前數字遞增到</a:t>
            </a:r>
            <a:r>
              <a:rPr lang="en-US" altLang="zh-TW" dirty="0" smtClean="0"/>
              <a:t>”</a:t>
            </a:r>
            <a:r>
              <a:rPr lang="zh-TW" altLang="en-US" dirty="0" smtClean="0"/>
              <a:t> </a:t>
            </a:r>
            <a:r>
              <a:rPr lang="en-US" altLang="zh-TW" dirty="0" smtClean="0"/>
              <a:t>+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i</a:t>
            </a:r>
            <a:r>
              <a:rPr lang="en-US" altLang="zh-TW" dirty="0" smtClean="0"/>
              <a:t>);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r>
              <a:rPr lang="en-US" altLang="zh-TW" dirty="0" smtClean="0"/>
              <a:t>JavaScript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for(</a:t>
            </a:r>
            <a:r>
              <a:rPr lang="en-US" altLang="zh-TW" dirty="0" err="1" smtClean="0"/>
              <a:t>var</a:t>
            </a:r>
            <a:r>
              <a:rPr lang="en-US" altLang="zh-TW" dirty="0" smtClean="0"/>
              <a:t> </a:t>
            </a:r>
            <a:r>
              <a:rPr lang="en-US" altLang="zh-TW" dirty="0" err="1"/>
              <a:t>i</a:t>
            </a:r>
            <a:r>
              <a:rPr lang="en-US" altLang="zh-TW" dirty="0"/>
              <a:t>=0;i&lt;5;i++){</a:t>
            </a:r>
            <a:br>
              <a:rPr lang="en-US" altLang="zh-TW" dirty="0"/>
            </a:br>
            <a:r>
              <a:rPr lang="en-US" altLang="zh-TW" dirty="0"/>
              <a:t>   </a:t>
            </a:r>
            <a:r>
              <a:rPr lang="en-US" altLang="zh-TW" dirty="0" smtClean="0"/>
              <a:t>console.log(“</a:t>
            </a:r>
            <a:r>
              <a:rPr lang="zh-TW" altLang="en-US" dirty="0"/>
              <a:t>目前數字遞增到</a:t>
            </a:r>
            <a:r>
              <a:rPr lang="en-US" altLang="zh-TW" dirty="0"/>
              <a:t>”</a:t>
            </a:r>
            <a:r>
              <a:rPr lang="zh-TW" altLang="en-US" dirty="0"/>
              <a:t> </a:t>
            </a:r>
            <a:r>
              <a:rPr lang="en-US" altLang="zh-TW" dirty="0"/>
              <a:t>+</a:t>
            </a:r>
            <a:r>
              <a:rPr lang="zh-TW" altLang="en-US" dirty="0"/>
              <a:t> </a:t>
            </a:r>
            <a:r>
              <a:rPr lang="en-US" altLang="zh-TW" dirty="0" err="1"/>
              <a:t>i</a:t>
            </a:r>
            <a:r>
              <a:rPr lang="en-US" altLang="zh-TW" dirty="0"/>
              <a:t>);</a:t>
            </a:r>
            <a:br>
              <a:rPr lang="en-US" altLang="zh-TW" dirty="0"/>
            </a:br>
            <a:r>
              <a:rPr lang="en-US" altLang="zh-TW" dirty="0"/>
              <a:t>}</a:t>
            </a:r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78272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函式</a:t>
            </a:r>
            <a:r>
              <a:rPr lang="en-US" altLang="zh-TW" dirty="0" smtClean="0"/>
              <a:t>(</a:t>
            </a:r>
            <a:r>
              <a:rPr lang="zh-TW" altLang="en-US" dirty="0" smtClean="0"/>
              <a:t>方法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Java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static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add(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a,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b){</a:t>
            </a:r>
            <a:br>
              <a:rPr lang="en-US" altLang="zh-TW" dirty="0" smtClean="0"/>
            </a:br>
            <a:r>
              <a:rPr lang="en-US" altLang="zh-TW" dirty="0" smtClean="0"/>
              <a:t>   return a + b;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r>
              <a:rPr lang="en-US" altLang="zh-TW" dirty="0" smtClean="0"/>
              <a:t>JavaScript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function add(</a:t>
            </a:r>
            <a:r>
              <a:rPr lang="en-US" altLang="zh-TW" dirty="0" err="1" smtClean="0"/>
              <a:t>a,b</a:t>
            </a:r>
            <a:r>
              <a:rPr lang="en-US" altLang="zh-TW" dirty="0" smtClean="0"/>
              <a:t>){</a:t>
            </a:r>
            <a:br>
              <a:rPr lang="en-US" altLang="zh-TW" dirty="0" smtClean="0"/>
            </a:br>
            <a:r>
              <a:rPr lang="en-US" altLang="zh-TW" dirty="0" smtClean="0"/>
              <a:t>  return a + b;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07297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物件類別</a:t>
            </a:r>
            <a:r>
              <a:rPr lang="en-US" altLang="zh-TW" dirty="0" smtClean="0"/>
              <a:t>(Java)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class person{</a:t>
            </a:r>
            <a:br>
              <a:rPr lang="en-US" altLang="zh-TW" dirty="0" smtClean="0"/>
            </a:br>
            <a:r>
              <a:rPr lang="zh-TW" altLang="en-US" dirty="0" smtClean="0"/>
              <a:t>   </a:t>
            </a:r>
            <a:r>
              <a:rPr lang="en-US" altLang="zh-TW" dirty="0" smtClean="0"/>
              <a:t>//</a:t>
            </a:r>
            <a:r>
              <a:rPr lang="zh-TW" altLang="en-US" dirty="0" smtClean="0"/>
              <a:t> 所有人類的屬性：身高、體重與膚色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String name;</a:t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dirty="0" err="1" smtClean="0"/>
              <a:t>int</a:t>
            </a:r>
            <a:r>
              <a:rPr lang="en-US" altLang="zh-TW" dirty="0" smtClean="0"/>
              <a:t> tall;</a:t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dirty="0" err="1" smtClean="0"/>
              <a:t>skinColor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public void eat(){</a:t>
            </a:r>
            <a:br>
              <a:rPr lang="en-US" altLang="zh-TW" dirty="0" smtClean="0"/>
            </a:br>
            <a:r>
              <a:rPr lang="en-US" altLang="zh-TW" dirty="0" smtClean="0"/>
              <a:t>         //</a:t>
            </a:r>
            <a:r>
              <a:rPr lang="zh-TW" altLang="en-US" dirty="0" smtClean="0"/>
              <a:t>所有人類吃東西的方法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 }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6284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物件</a:t>
            </a:r>
            <a:r>
              <a:rPr lang="zh-TW" altLang="en-US" dirty="0" smtClean="0"/>
              <a:t>類別</a:t>
            </a:r>
            <a:r>
              <a:rPr lang="en-US" altLang="zh-TW" dirty="0" smtClean="0"/>
              <a:t>(JavaScript)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function person (){</a:t>
            </a:r>
            <a:br>
              <a:rPr lang="en-US" altLang="zh-TW" dirty="0" smtClean="0"/>
            </a:br>
            <a:r>
              <a:rPr lang="zh-TW" altLang="en-US" dirty="0" smtClean="0"/>
              <a:t>   　 </a:t>
            </a:r>
            <a:r>
              <a:rPr lang="en-US" altLang="zh-TW" dirty="0"/>
              <a:t>//</a:t>
            </a:r>
            <a:r>
              <a:rPr lang="zh-TW" altLang="en-US" dirty="0"/>
              <a:t> 所有人類的屬性：身高、體重與膚色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this.name;</a:t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dirty="0" err="1" smtClean="0"/>
              <a:t>this.tall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dirty="0" err="1" smtClean="0"/>
              <a:t>this.skinColor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dirty="0" err="1" smtClean="0"/>
              <a:t>this.eat</a:t>
            </a:r>
            <a:r>
              <a:rPr lang="en-US" altLang="zh-TW" dirty="0" smtClean="0"/>
              <a:t> = function(){</a:t>
            </a:r>
            <a:br>
              <a:rPr lang="en-US" altLang="zh-TW" dirty="0" smtClean="0"/>
            </a:br>
            <a:r>
              <a:rPr lang="zh-TW" altLang="en-US" dirty="0" smtClean="0"/>
              <a:t>　　</a:t>
            </a:r>
            <a:r>
              <a:rPr lang="en-US" altLang="zh-TW" dirty="0" smtClean="0"/>
              <a:t> //</a:t>
            </a:r>
            <a:r>
              <a:rPr lang="zh-TW" altLang="en-US" dirty="0"/>
              <a:t> </a:t>
            </a:r>
            <a:r>
              <a:rPr lang="zh-TW" altLang="en-US" dirty="0" smtClean="0"/>
              <a:t>所有</a:t>
            </a:r>
            <a:r>
              <a:rPr lang="zh-TW" altLang="en-US" dirty="0"/>
              <a:t>人類吃東西的方法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}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88139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物件實字</a:t>
            </a:r>
            <a:r>
              <a:rPr lang="en-US" altLang="zh-TW" dirty="0" smtClean="0"/>
              <a:t>(JSON</a:t>
            </a:r>
            <a:r>
              <a:rPr lang="zh-TW" altLang="en-US" dirty="0"/>
              <a:t>格式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宣告</a:t>
            </a:r>
            <a:r>
              <a:rPr lang="en-US" altLang="zh-TW" dirty="0" smtClean="0"/>
              <a:t>JSON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var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myJSON</a:t>
            </a:r>
            <a:r>
              <a:rPr lang="en-US" altLang="zh-TW" dirty="0" smtClean="0"/>
              <a:t>={</a:t>
            </a:r>
            <a:r>
              <a:rPr lang="zh-TW" altLang="en-US" dirty="0" smtClean="0"/>
              <a:t> </a:t>
            </a:r>
            <a:r>
              <a:rPr lang="en-US" altLang="zh-TW" dirty="0" smtClean="0"/>
              <a:t>//</a:t>
            </a:r>
            <a:r>
              <a:rPr lang="zh-TW" altLang="en-US" dirty="0" smtClean="0"/>
              <a:t>存放</a:t>
            </a:r>
            <a:r>
              <a:rPr lang="en-US" altLang="zh-TW" dirty="0" smtClean="0"/>
              <a:t>JSON</a:t>
            </a:r>
            <a:r>
              <a:rPr lang="zh-TW" altLang="en-US" dirty="0" smtClean="0"/>
              <a:t>的變數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data01:“data01”, //</a:t>
            </a:r>
            <a:r>
              <a:rPr lang="zh-TW" altLang="en-US" dirty="0" smtClean="0"/>
              <a:t>欄位</a:t>
            </a:r>
            <a:r>
              <a:rPr lang="en-US" altLang="zh-TW" dirty="0" smtClean="0"/>
              <a:t>1</a:t>
            </a:r>
            <a:r>
              <a:rPr lang="zh-TW" altLang="en-US" dirty="0" smtClean="0"/>
              <a:t> </a:t>
            </a:r>
            <a:r>
              <a:rPr lang="en-US" altLang="zh-TW" dirty="0" smtClean="0"/>
              <a:t>:</a:t>
            </a:r>
            <a:r>
              <a:rPr lang="zh-TW" altLang="en-US" dirty="0" smtClean="0"/>
              <a:t> 資料</a:t>
            </a:r>
            <a:r>
              <a:rPr lang="en-US" altLang="zh-TW" dirty="0" smtClean="0"/>
              <a:t>1</a:t>
            </a:r>
            <a:br>
              <a:rPr lang="en-US" altLang="zh-TW" dirty="0" smtClean="0"/>
            </a:br>
            <a:r>
              <a:rPr lang="zh-TW" altLang="en-US" dirty="0" smtClean="0"/>
              <a:t>   </a:t>
            </a:r>
            <a:r>
              <a:rPr lang="en-US" altLang="zh-TW" dirty="0"/>
              <a:t>data02:“</a:t>
            </a:r>
            <a:r>
              <a:rPr lang="en-US" altLang="zh-TW" dirty="0" smtClean="0"/>
              <a:t>data02”, </a:t>
            </a:r>
            <a:r>
              <a:rPr lang="en-US" altLang="zh-TW" dirty="0"/>
              <a:t>//</a:t>
            </a:r>
            <a:r>
              <a:rPr lang="zh-TW" altLang="en-US" dirty="0" smtClean="0"/>
              <a:t>欄位</a:t>
            </a:r>
            <a:r>
              <a:rPr lang="en-US" altLang="zh-TW" dirty="0" smtClean="0"/>
              <a:t>2</a:t>
            </a:r>
            <a:r>
              <a:rPr lang="zh-TW" altLang="en-US" dirty="0" smtClean="0"/>
              <a:t> </a:t>
            </a:r>
            <a:r>
              <a:rPr lang="en-US" altLang="zh-TW" dirty="0" smtClean="0"/>
              <a:t>:</a:t>
            </a:r>
            <a:r>
              <a:rPr lang="zh-TW" altLang="en-US" dirty="0" smtClean="0"/>
              <a:t> 資料</a:t>
            </a:r>
            <a:r>
              <a:rPr lang="en-US" altLang="zh-TW" dirty="0" smtClean="0"/>
              <a:t>2</a:t>
            </a:r>
            <a:br>
              <a:rPr lang="en-US" altLang="zh-TW" dirty="0" smtClean="0"/>
            </a:br>
            <a:r>
              <a:rPr lang="en-US" altLang="zh-TW" dirty="0" smtClean="0"/>
              <a:t>   dataN:“</a:t>
            </a:r>
            <a:r>
              <a:rPr lang="en-US" altLang="zh-TW" dirty="0" err="1" smtClean="0"/>
              <a:t>dataN</a:t>
            </a:r>
            <a:r>
              <a:rPr lang="en-US" altLang="zh-TW" dirty="0" smtClean="0"/>
              <a:t>”//</a:t>
            </a:r>
            <a:r>
              <a:rPr lang="zh-TW" altLang="en-US" dirty="0" smtClean="0"/>
              <a:t>欄位</a:t>
            </a:r>
            <a:r>
              <a:rPr lang="en-US" altLang="zh-TW" dirty="0" smtClean="0"/>
              <a:t>N</a:t>
            </a:r>
            <a:r>
              <a:rPr lang="zh-TW" altLang="en-US" dirty="0" smtClean="0"/>
              <a:t> </a:t>
            </a:r>
            <a:r>
              <a:rPr lang="en-US" altLang="zh-TW" dirty="0" smtClean="0"/>
              <a:t>:</a:t>
            </a:r>
            <a:r>
              <a:rPr lang="zh-TW" altLang="en-US" dirty="0" smtClean="0"/>
              <a:t> 資料</a:t>
            </a:r>
            <a:r>
              <a:rPr lang="en-US" altLang="zh-TW" dirty="0" smtClean="0"/>
              <a:t>N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JSON</a:t>
            </a:r>
            <a:r>
              <a:rPr lang="zh-TW" altLang="en-US" dirty="0" smtClean="0"/>
              <a:t>取值、修改值：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myJSON.data01; //</a:t>
            </a:r>
            <a:r>
              <a:rPr lang="zh-TW" altLang="en-US" dirty="0" smtClean="0"/>
              <a:t>取值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myJSON.data02=“change value”;</a:t>
            </a:r>
            <a:r>
              <a:rPr lang="zh-TW" altLang="en-US" dirty="0" smtClean="0"/>
              <a:t> </a:t>
            </a:r>
            <a:r>
              <a:rPr lang="en-US" altLang="zh-TW" dirty="0" smtClean="0"/>
              <a:t>//</a:t>
            </a:r>
            <a:r>
              <a:rPr lang="zh-TW" altLang="en-US" dirty="0" smtClean="0"/>
              <a:t>修改值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6564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操控</a:t>
            </a:r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DOM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B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5096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網頁本身是一個瀏覽器上</a:t>
            </a:r>
            <a:r>
              <a:rPr lang="zh-TW" altLang="en-US" dirty="0"/>
              <a:t>的</a:t>
            </a:r>
            <a:r>
              <a:rPr lang="en-US" altLang="zh-TW" dirty="0" smtClean="0"/>
              <a:t>Document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4010" y="2385325"/>
            <a:ext cx="4643980" cy="4227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7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一個網頁由許多的標籤物件組成：</a:t>
            </a:r>
            <a:r>
              <a:rPr lang="en-US" altLang="zh-TW" dirty="0" smtClean="0"/>
              <a:t>DOM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65" y="2634122"/>
            <a:ext cx="6432870" cy="352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9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JavaScript</a:t>
            </a:r>
            <a:r>
              <a:rPr lang="zh-TW" altLang="en-US" dirty="0" smtClean="0"/>
              <a:t> 的函式庫：</a:t>
            </a:r>
            <a:r>
              <a:rPr lang="en-US" altLang="zh-TW" dirty="0" smtClean="0"/>
              <a:t>JQuery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https://blog.jquery.com/2016/05/20/jquery-1-12-4-and-2-2-4-released/</a:t>
            </a:r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3767328"/>
            <a:ext cx="70104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3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jquery-2.2.4.js</a:t>
            </a:r>
            <a:r>
              <a:rPr lang="zh-TW" altLang="en-US" dirty="0" smtClean="0"/>
              <a:t> </a:t>
            </a:r>
            <a:r>
              <a:rPr lang="en-US" altLang="zh-TW" dirty="0" smtClean="0"/>
              <a:t>VS</a:t>
            </a:r>
            <a:r>
              <a:rPr lang="zh-TW" altLang="en-US" dirty="0" smtClean="0"/>
              <a:t> </a:t>
            </a:r>
            <a:r>
              <a:rPr lang="en-US" altLang="zh-TW" dirty="0"/>
              <a:t>jquery-2.2.4.min.js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將外部的</a:t>
            </a:r>
            <a:r>
              <a:rPr lang="en-US" altLang="zh-TW" dirty="0" smtClean="0"/>
              <a:t>JQuery</a:t>
            </a:r>
            <a:r>
              <a:rPr lang="zh-TW" altLang="en-US" dirty="0" smtClean="0"/>
              <a:t>檔案與網頁連結：</a:t>
            </a:r>
            <a:r>
              <a:rPr lang="en-US" altLang="zh-TW" dirty="0" smtClean="0">
                <a:solidFill>
                  <a:schemeClr val="accent1"/>
                </a:solidFill>
              </a:rPr>
              <a:t/>
            </a:r>
            <a:br>
              <a:rPr lang="en-US" altLang="zh-TW" dirty="0" smtClean="0">
                <a:solidFill>
                  <a:schemeClr val="accent1"/>
                </a:solidFill>
              </a:rPr>
            </a:br>
            <a:r>
              <a:rPr lang="en-US" altLang="zh-TW" dirty="0" smtClean="0"/>
              <a:t>&lt;script</a:t>
            </a:r>
            <a:r>
              <a:rPr lang="zh-TW" altLang="en-US" dirty="0" smtClean="0"/>
              <a:t> </a:t>
            </a:r>
            <a:r>
              <a:rPr lang="en-US" altLang="zh-TW" dirty="0" err="1" smtClean="0"/>
              <a:t>src</a:t>
            </a:r>
            <a:r>
              <a:rPr lang="en-US" altLang="zh-TW" dirty="0"/>
              <a:t>=“</a:t>
            </a:r>
            <a:r>
              <a:rPr lang="en-US" altLang="zh-TW" dirty="0" err="1"/>
              <a:t>js</a:t>
            </a:r>
            <a:r>
              <a:rPr lang="en-US" altLang="zh-TW" dirty="0"/>
              <a:t>/jquery-2.2.4.js</a:t>
            </a:r>
            <a:r>
              <a:rPr lang="en-US" altLang="zh-TW" dirty="0" smtClean="0"/>
              <a:t>”&gt;&lt;/script&gt;</a:t>
            </a:r>
            <a:endParaRPr lang="en-US" altLang="zh-TW" dirty="0"/>
          </a:p>
          <a:p>
            <a:r>
              <a:rPr lang="en-US" altLang="zh-TW" dirty="0" smtClean="0"/>
              <a:t>jquery-2.2.4.js</a:t>
            </a:r>
            <a:r>
              <a:rPr lang="zh-TW" altLang="en-US" dirty="0" smtClean="0"/>
              <a:t>：無壓縮版，程式中有較多註解</a:t>
            </a:r>
            <a:r>
              <a:rPr lang="zh-TW" altLang="en-US" dirty="0" smtClean="0">
                <a:solidFill>
                  <a:schemeClr val="accent1"/>
                </a:solidFill>
              </a:rPr>
              <a:t>供觀察學習</a:t>
            </a:r>
            <a:endParaRPr lang="en-US" altLang="zh-TW" dirty="0" smtClean="0">
              <a:solidFill>
                <a:schemeClr val="accent1"/>
              </a:solidFill>
            </a:endParaRPr>
          </a:p>
          <a:p>
            <a:r>
              <a:rPr lang="en-US" altLang="zh-TW" dirty="0" smtClean="0"/>
              <a:t>jquery-2.2.4.min.js</a:t>
            </a:r>
            <a:r>
              <a:rPr lang="zh-TW" altLang="en-US" dirty="0" smtClean="0"/>
              <a:t>：</a:t>
            </a:r>
            <a:r>
              <a:rPr lang="zh-TW" altLang="en-US" dirty="0" smtClean="0">
                <a:solidFill>
                  <a:schemeClr val="accent1"/>
                </a:solidFill>
              </a:rPr>
              <a:t>壓縮版</a:t>
            </a:r>
            <a:r>
              <a:rPr lang="zh-TW" altLang="en-US" dirty="0" smtClean="0"/>
              <a:t>，適合用於實際的網站。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796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800" dirty="0"/>
              <a:t>用</a:t>
            </a:r>
            <a:r>
              <a:rPr lang="zh-TW" altLang="en-US" sz="2800" dirty="0" smtClean="0"/>
              <a:t>同個版面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在不同裝置</a:t>
            </a:r>
            <a:endParaRPr lang="en-US" altLang="zh-TW" sz="2800" dirty="0" smtClean="0"/>
          </a:p>
          <a:p>
            <a:pPr marL="0" indent="0">
              <a:buNone/>
            </a:pPr>
            <a:r>
              <a:rPr lang="zh-TW" altLang="en-US" sz="2800" dirty="0" smtClean="0"/>
              <a:t>呈現不同的樣式</a:t>
            </a:r>
            <a:endParaRPr lang="zh-TW" altLang="en-US" sz="28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/>
              <a:t> </a:t>
            </a:r>
            <a:r>
              <a:rPr lang="zh-TW" altLang="en-US" dirty="0" smtClean="0"/>
              <a:t>三個願望一次滿足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08" y="2498936"/>
            <a:ext cx="5831365" cy="384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1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動手時間：加入標籤到網頁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l="20161" t="14109" r="17420"/>
          <a:stretch/>
        </p:blipFill>
        <p:spPr>
          <a:xfrm>
            <a:off x="760957" y="2389237"/>
            <a:ext cx="4875369" cy="359891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 rotWithShape="1">
          <a:blip r:embed="rId4"/>
          <a:srcRect t="18638"/>
          <a:stretch/>
        </p:blipFill>
        <p:spPr>
          <a:xfrm>
            <a:off x="5932008" y="2347843"/>
            <a:ext cx="5738882" cy="36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9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請確定</a:t>
            </a:r>
            <a:r>
              <a:rPr lang="zh-TW" altLang="en-US" dirty="0" smtClean="0">
                <a:solidFill>
                  <a:schemeClr val="accent1"/>
                </a:solidFill>
              </a:rPr>
              <a:t>網頁載入完成後</a:t>
            </a:r>
            <a:r>
              <a:rPr lang="zh-TW" altLang="en-US" dirty="0" smtClean="0"/>
              <a:t>再操控</a:t>
            </a:r>
            <a:r>
              <a:rPr lang="en-US" altLang="zh-TW" dirty="0" smtClean="0"/>
              <a:t>DOM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window.onload</a:t>
            </a:r>
            <a:r>
              <a:rPr lang="en-US" altLang="zh-TW" dirty="0"/>
              <a:t>=function(){</a:t>
            </a:r>
            <a:br>
              <a:rPr lang="en-US" altLang="zh-TW" dirty="0"/>
            </a:br>
            <a:r>
              <a:rPr lang="zh-TW" altLang="en-US" dirty="0"/>
              <a:t>    </a:t>
            </a:r>
            <a:r>
              <a:rPr lang="en-US" altLang="zh-TW" dirty="0"/>
              <a:t>//</a:t>
            </a:r>
            <a:r>
              <a:rPr lang="zh-TW" altLang="en-US" dirty="0"/>
              <a:t>當網頁載入以後裡面的程式碼開始動作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}</a:t>
            </a:r>
            <a:br>
              <a:rPr lang="en-US" altLang="zh-TW" dirty="0"/>
            </a:br>
            <a:r>
              <a:rPr lang="en-US" altLang="zh-TW" dirty="0"/>
              <a:t>$(document).ready(function(){</a:t>
            </a:r>
            <a:br>
              <a:rPr lang="en-US" altLang="zh-TW" dirty="0"/>
            </a:br>
            <a:r>
              <a:rPr lang="zh-TW" altLang="en-US" dirty="0"/>
              <a:t>    </a:t>
            </a:r>
            <a:r>
              <a:rPr lang="en-US" altLang="zh-TW" dirty="0"/>
              <a:t>//</a:t>
            </a:r>
            <a:r>
              <a:rPr lang="zh-TW" altLang="en-US" dirty="0"/>
              <a:t>當網頁載入以後裡面的程式碼開始動作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});</a:t>
            </a:r>
          </a:p>
          <a:p>
            <a:r>
              <a:rPr lang="en-US" altLang="zh-TW" dirty="0" smtClean="0"/>
              <a:t> </a:t>
            </a:r>
            <a:r>
              <a:rPr lang="en-US" altLang="zh-TW" dirty="0"/>
              <a:t>$(document).ready(function</a:t>
            </a:r>
            <a:r>
              <a:rPr lang="en-US" altLang="zh-TW" dirty="0" smtClean="0"/>
              <a:t>(){});</a:t>
            </a:r>
            <a:r>
              <a:rPr lang="zh-TW" altLang="en-US" dirty="0" smtClean="0"/>
              <a:t> 是一個陳述句，最後面以</a:t>
            </a:r>
            <a:r>
              <a:rPr lang="zh-TW" altLang="en-US" dirty="0" smtClean="0">
                <a:solidFill>
                  <a:schemeClr val="accent1"/>
                </a:solidFill>
              </a:rPr>
              <a:t>分號</a:t>
            </a:r>
            <a:r>
              <a:rPr lang="zh-TW" altLang="en-US" dirty="0" smtClean="0"/>
              <a:t>做結尾。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65001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抓取網頁上的標籤物件：透</a:t>
            </a:r>
            <a:r>
              <a:rPr lang="zh-TW" altLang="en-US" dirty="0"/>
              <a:t>過</a:t>
            </a:r>
            <a:r>
              <a:rPr lang="zh-TW" altLang="en-US" dirty="0" smtClean="0"/>
              <a:t>標籤名稱、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、</a:t>
            </a:r>
            <a:r>
              <a:rPr lang="en-US" altLang="zh-TW" dirty="0" smtClean="0"/>
              <a:t>ID</a:t>
            </a:r>
            <a:r>
              <a:rPr lang="zh-TW" altLang="en-US" dirty="0" smtClean="0"/>
              <a:t> </a:t>
            </a:r>
            <a:r>
              <a:rPr lang="en-US" altLang="zh-TW" dirty="0" smtClean="0"/>
              <a:t>(JS)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透過網頁的</a:t>
            </a:r>
            <a:r>
              <a:rPr lang="zh-TW" altLang="en-US" dirty="0" smtClean="0">
                <a:solidFill>
                  <a:schemeClr val="accent1"/>
                </a:solidFill>
              </a:rPr>
              <a:t>標籤名稱</a:t>
            </a:r>
            <a:r>
              <a:rPr lang="en-US" altLang="zh-TW" dirty="0"/>
              <a:t>【</a:t>
            </a:r>
            <a:r>
              <a:rPr lang="zh-TW" altLang="en-US" dirty="0"/>
              <a:t>會回傳一個物件陣列</a:t>
            </a:r>
            <a:r>
              <a:rPr lang="en-US" altLang="zh-TW" dirty="0"/>
              <a:t>】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 smtClean="0"/>
              <a:t>document.getElementsByTagName</a:t>
            </a:r>
            <a:r>
              <a:rPr lang="en-US" altLang="zh-TW" dirty="0" smtClean="0"/>
              <a:t>(</a:t>
            </a:r>
            <a:r>
              <a:rPr lang="en-US" altLang="zh-TW" dirty="0"/>
              <a:t>"</a:t>
            </a:r>
            <a:r>
              <a:rPr lang="en-US" altLang="zh-TW" dirty="0" smtClean="0">
                <a:solidFill>
                  <a:schemeClr val="accent1"/>
                </a:solidFill>
              </a:rPr>
              <a:t>p</a:t>
            </a:r>
            <a:r>
              <a:rPr lang="en-US" altLang="zh-TW" dirty="0"/>
              <a:t>"</a:t>
            </a:r>
            <a:r>
              <a:rPr lang="en-US" altLang="zh-TW" dirty="0" smtClean="0"/>
              <a:t>)</a:t>
            </a:r>
            <a:br>
              <a:rPr lang="en-US" altLang="zh-TW" dirty="0" smtClean="0"/>
            </a:br>
            <a:endParaRPr lang="en-US" altLang="zh-TW" dirty="0" smtClean="0"/>
          </a:p>
          <a:p>
            <a:r>
              <a:rPr lang="zh-TW" altLang="en-US" dirty="0" smtClean="0"/>
              <a:t>透過</a:t>
            </a:r>
            <a:r>
              <a:rPr lang="zh-TW" altLang="en-US" dirty="0" smtClean="0"/>
              <a:t>網頁標籤套用的</a:t>
            </a:r>
            <a:r>
              <a:rPr lang="en-US" altLang="zh-TW" dirty="0" smtClean="0">
                <a:solidFill>
                  <a:schemeClr val="accent1"/>
                </a:solidFill>
              </a:rPr>
              <a:t>Class</a:t>
            </a:r>
            <a:r>
              <a:rPr lang="zh-TW" altLang="en-US" dirty="0" smtClean="0">
                <a:solidFill>
                  <a:schemeClr val="accent1"/>
                </a:solidFill>
              </a:rPr>
              <a:t>名稱</a:t>
            </a:r>
            <a:r>
              <a:rPr lang="en-US" altLang="zh-TW" dirty="0"/>
              <a:t>【</a:t>
            </a:r>
            <a:r>
              <a:rPr lang="zh-TW" altLang="en-US" dirty="0"/>
              <a:t>會回傳一個物件陣列</a:t>
            </a:r>
            <a:r>
              <a:rPr lang="en-US" altLang="zh-TW" dirty="0"/>
              <a:t>】 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document.getElementsByClassName</a:t>
            </a:r>
            <a:r>
              <a:rPr lang="en-US" altLang="zh-TW" dirty="0" smtClean="0"/>
              <a:t>("</a:t>
            </a:r>
            <a:r>
              <a:rPr lang="en-US" altLang="zh-TW" dirty="0" err="1" smtClean="0">
                <a:solidFill>
                  <a:schemeClr val="accent1"/>
                </a:solidFill>
              </a:rPr>
              <a:t>className</a:t>
            </a:r>
            <a:r>
              <a:rPr lang="en-US" altLang="zh-TW" dirty="0" smtClean="0"/>
              <a:t>")</a:t>
            </a:r>
            <a:br>
              <a:rPr lang="en-US" altLang="zh-TW" dirty="0" smtClean="0"/>
            </a:br>
            <a:endParaRPr lang="en-US" altLang="zh-TW" dirty="0" smtClean="0"/>
          </a:p>
          <a:p>
            <a:r>
              <a:rPr lang="zh-TW" altLang="en-US" dirty="0" smtClean="0"/>
              <a:t>透過</a:t>
            </a:r>
            <a:r>
              <a:rPr lang="zh-TW" altLang="en-US" dirty="0"/>
              <a:t>網頁標籤套用</a:t>
            </a:r>
            <a:r>
              <a:rPr lang="zh-TW" altLang="en-US" dirty="0" smtClean="0"/>
              <a:t>的</a:t>
            </a:r>
            <a:r>
              <a:rPr lang="en-US" altLang="zh-TW" dirty="0" smtClean="0">
                <a:solidFill>
                  <a:schemeClr val="accent1"/>
                </a:solidFill>
              </a:rPr>
              <a:t>ID</a:t>
            </a:r>
            <a:r>
              <a:rPr lang="zh-TW" altLang="en-US" dirty="0" smtClean="0">
                <a:solidFill>
                  <a:schemeClr val="accent1"/>
                </a:solidFill>
              </a:rPr>
              <a:t>名稱</a:t>
            </a:r>
            <a:r>
              <a:rPr lang="en-US" altLang="zh-TW" dirty="0"/>
              <a:t>【</a:t>
            </a:r>
            <a:r>
              <a:rPr lang="zh-TW" altLang="en-US" dirty="0"/>
              <a:t>會回傳</a:t>
            </a:r>
            <a:r>
              <a:rPr lang="zh-TW" altLang="en-US" dirty="0" smtClean="0"/>
              <a:t>一個單一物件</a:t>
            </a:r>
            <a:r>
              <a:rPr lang="en-US" altLang="zh-TW" dirty="0" smtClean="0"/>
              <a:t>】 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/>
              <a:t>var</a:t>
            </a:r>
            <a:r>
              <a:rPr lang="en-US" altLang="zh-TW" dirty="0"/>
              <a:t> </a:t>
            </a:r>
            <a:r>
              <a:rPr lang="en-US" altLang="zh-TW" dirty="0" err="1"/>
              <a:t>myElement</a:t>
            </a:r>
            <a:r>
              <a:rPr lang="en-US" altLang="zh-TW" dirty="0"/>
              <a:t> = </a:t>
            </a:r>
            <a:r>
              <a:rPr lang="en-US" altLang="zh-TW" dirty="0" err="1"/>
              <a:t>document.getElementById</a:t>
            </a:r>
            <a:r>
              <a:rPr lang="en-US" altLang="zh-TW" dirty="0" smtClean="0"/>
              <a:t>(</a:t>
            </a:r>
            <a:r>
              <a:rPr lang="en-US" altLang="zh-TW" dirty="0"/>
              <a:t>"</a:t>
            </a:r>
            <a:r>
              <a:rPr lang="en-US" altLang="zh-TW" dirty="0" err="1">
                <a:solidFill>
                  <a:schemeClr val="accent1"/>
                </a:solidFill>
              </a:rPr>
              <a:t>idName</a:t>
            </a:r>
            <a:r>
              <a:rPr lang="en-US" altLang="zh-TW" dirty="0" smtClean="0"/>
              <a:t>");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1901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抓取網頁上的標籤物件：</a:t>
            </a:r>
            <a:r>
              <a:rPr lang="zh-TW" altLang="en-US" dirty="0" smtClean="0"/>
              <a:t>透過</a:t>
            </a:r>
            <a:r>
              <a:rPr lang="en-US" altLang="zh-TW" dirty="0" smtClean="0"/>
              <a:t>CSS</a:t>
            </a:r>
            <a:r>
              <a:rPr lang="zh-TW" altLang="en-US" dirty="0" smtClean="0"/>
              <a:t>選擇器 </a:t>
            </a:r>
            <a:r>
              <a:rPr lang="en-US" altLang="zh-TW" dirty="0" smtClean="0"/>
              <a:t>(JS &amp; 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透過</a:t>
            </a:r>
            <a:r>
              <a:rPr lang="en-US" altLang="zh-TW" dirty="0" smtClean="0">
                <a:solidFill>
                  <a:schemeClr val="accent1"/>
                </a:solidFill>
              </a:rPr>
              <a:t>CSS</a:t>
            </a:r>
            <a:r>
              <a:rPr lang="zh-TW" altLang="en-US" dirty="0" smtClean="0">
                <a:solidFill>
                  <a:schemeClr val="accent1"/>
                </a:solidFill>
              </a:rPr>
              <a:t>選擇器</a:t>
            </a:r>
            <a:r>
              <a:rPr lang="zh-TW" altLang="en-US" dirty="0" smtClean="0"/>
              <a:t>選擇指定的標籤</a:t>
            </a:r>
            <a:endParaRPr lang="en-US" altLang="zh-TW" dirty="0" smtClean="0"/>
          </a:p>
          <a:p>
            <a:r>
              <a:rPr lang="en-US" altLang="zh-TW" dirty="0" smtClean="0"/>
              <a:t>JavaScript </a:t>
            </a:r>
            <a:r>
              <a:rPr lang="zh-TW" altLang="en-US" dirty="0" smtClean="0"/>
              <a:t>的</a:t>
            </a:r>
            <a:r>
              <a:rPr lang="en-US" altLang="zh-TW" dirty="0" err="1" smtClean="0">
                <a:solidFill>
                  <a:schemeClr val="accent1"/>
                </a:solidFill>
              </a:rPr>
              <a:t>document.querySelector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document.querySelector</a:t>
            </a:r>
            <a:r>
              <a:rPr lang="en-US" altLang="zh-TW" dirty="0" smtClean="0"/>
              <a:t>(</a:t>
            </a:r>
            <a:r>
              <a:rPr lang="en-US" altLang="zh-TW" dirty="0"/>
              <a:t>"</a:t>
            </a:r>
            <a:r>
              <a:rPr lang="en-US" altLang="zh-TW" dirty="0" smtClean="0"/>
              <a:t>div");</a:t>
            </a:r>
            <a:br>
              <a:rPr lang="en-US" altLang="zh-TW" dirty="0" smtClean="0"/>
            </a:br>
            <a:r>
              <a:rPr lang="en-US" altLang="zh-TW" dirty="0" err="1" smtClean="0"/>
              <a:t>document.querySelector</a:t>
            </a:r>
            <a:r>
              <a:rPr lang="en-US" altLang="zh-TW" dirty="0"/>
              <a:t>(".</a:t>
            </a:r>
            <a:r>
              <a:rPr lang="en-US" altLang="zh-TW" dirty="0" err="1" smtClean="0"/>
              <a:t>exampleClass</a:t>
            </a:r>
            <a:r>
              <a:rPr lang="en-US" altLang="zh-TW" dirty="0" smtClean="0"/>
              <a:t>");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 smtClean="0"/>
              <a:t>document.querySelector</a:t>
            </a:r>
            <a:r>
              <a:rPr lang="en-US" altLang="zh-TW" dirty="0" smtClean="0"/>
              <a:t>(</a:t>
            </a:r>
            <a:r>
              <a:rPr lang="en-US" altLang="zh-TW" dirty="0"/>
              <a:t>"</a:t>
            </a:r>
            <a:r>
              <a:rPr lang="en-US" altLang="zh-TW" dirty="0" smtClean="0"/>
              <a:t>#</a:t>
            </a:r>
            <a:r>
              <a:rPr lang="en-US" altLang="zh-TW" dirty="0" err="1" smtClean="0"/>
              <a:t>exampleID</a:t>
            </a:r>
            <a:r>
              <a:rPr lang="en-US" altLang="zh-TW" dirty="0" smtClean="0"/>
              <a:t>");</a:t>
            </a:r>
          </a:p>
          <a:p>
            <a:r>
              <a:rPr lang="en-US" altLang="zh-TW" dirty="0" smtClean="0"/>
              <a:t>JQuery</a:t>
            </a:r>
            <a:r>
              <a:rPr lang="zh-TW" altLang="en-US" dirty="0" smtClean="0"/>
              <a:t> 的 </a:t>
            </a:r>
            <a:r>
              <a:rPr lang="en-US" altLang="zh-TW" dirty="0" smtClean="0">
                <a:solidFill>
                  <a:schemeClr val="accent1"/>
                </a:solidFill>
              </a:rPr>
              <a:t>$()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$("div")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$(</a:t>
            </a:r>
            <a:r>
              <a:rPr lang="en-US" altLang="zh-TW" dirty="0"/>
              <a:t>"</a:t>
            </a:r>
            <a:r>
              <a:rPr lang="en-US" altLang="zh-TW" dirty="0" smtClean="0"/>
              <a:t>. </a:t>
            </a:r>
            <a:r>
              <a:rPr lang="en-US" altLang="zh-TW" dirty="0" err="1" smtClean="0"/>
              <a:t>exampleClass</a:t>
            </a:r>
            <a:r>
              <a:rPr lang="en-US" altLang="zh-TW" dirty="0" smtClean="0"/>
              <a:t>")</a:t>
            </a:r>
            <a:br>
              <a:rPr lang="en-US" altLang="zh-TW" dirty="0" smtClean="0"/>
            </a:br>
            <a:r>
              <a:rPr lang="en-US" altLang="zh-TW" dirty="0" smtClean="0"/>
              <a:t>$("#</a:t>
            </a:r>
            <a:r>
              <a:rPr lang="en-US" altLang="zh-TW" dirty="0" err="1" smtClean="0"/>
              <a:t>exampleID</a:t>
            </a:r>
            <a:r>
              <a:rPr lang="en-US" altLang="zh-TW" dirty="0"/>
              <a:t>"</a:t>
            </a:r>
            <a:r>
              <a:rPr lang="en-US" altLang="zh-TW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3202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改變某個標籤當中的內容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 smtClean="0"/>
              <a:t>新增、修改某個網頁標籤裡面的</a:t>
            </a:r>
            <a:r>
              <a:rPr lang="zh-TW" altLang="en-US" dirty="0" smtClean="0">
                <a:solidFill>
                  <a:schemeClr val="accent1"/>
                </a:solidFill>
              </a:rPr>
              <a:t>標籤結構和內容</a:t>
            </a:r>
            <a:r>
              <a:rPr lang="zh-TW" altLang="en-US" dirty="0"/>
              <a:t>：</a:t>
            </a:r>
            <a:r>
              <a:rPr lang="en-US" altLang="zh-TW" dirty="0" smtClean="0">
                <a:solidFill>
                  <a:schemeClr val="accent1"/>
                </a:solidFill>
              </a:rPr>
              <a:t/>
            </a:r>
            <a:br>
              <a:rPr lang="en-US" altLang="zh-TW" dirty="0" smtClean="0">
                <a:solidFill>
                  <a:schemeClr val="accent1"/>
                </a:solidFill>
              </a:rPr>
            </a:br>
            <a:r>
              <a:rPr lang="en-US" altLang="zh-TW" dirty="0" err="1" smtClean="0"/>
              <a:t>document.getElementById</a:t>
            </a:r>
            <a:r>
              <a:rPr lang="en-US" altLang="zh-TW" dirty="0"/>
              <a:t>("demo</a:t>
            </a:r>
            <a:r>
              <a:rPr lang="en-US" altLang="zh-TW" dirty="0" smtClean="0"/>
              <a:t>").</a:t>
            </a:r>
            <a:r>
              <a:rPr lang="en-US" altLang="zh-TW" dirty="0" err="1" smtClean="0"/>
              <a:t>innerHTML</a:t>
            </a:r>
            <a:r>
              <a:rPr lang="en-US" altLang="zh-TW" dirty="0" smtClean="0"/>
              <a:t>;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$(</a:t>
            </a:r>
            <a:r>
              <a:rPr lang="en-US" altLang="zh-TW" dirty="0"/>
              <a:t>"</a:t>
            </a:r>
            <a:r>
              <a:rPr lang="en-US" altLang="zh-TW" dirty="0" smtClean="0"/>
              <a:t>#demo").html();</a:t>
            </a:r>
          </a:p>
          <a:p>
            <a:r>
              <a:rPr lang="zh-TW" altLang="en-US" dirty="0"/>
              <a:t>新增、修改某個網頁標籤裡面</a:t>
            </a:r>
            <a:r>
              <a:rPr lang="zh-TW" altLang="en-US" dirty="0" smtClean="0"/>
              <a:t>的</a:t>
            </a:r>
            <a:r>
              <a:rPr lang="zh-TW" altLang="en-US" dirty="0" smtClean="0">
                <a:solidFill>
                  <a:schemeClr val="accent1"/>
                </a:solidFill>
              </a:rPr>
              <a:t>內容</a:t>
            </a:r>
            <a:r>
              <a:rPr lang="zh-TW" altLang="en-US" dirty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document.getElementById</a:t>
            </a:r>
            <a:r>
              <a:rPr lang="en-US" altLang="zh-TW" dirty="0"/>
              <a:t>("demo").</a:t>
            </a:r>
            <a:r>
              <a:rPr lang="en-US" altLang="zh-TW" dirty="0" err="1" smtClean="0"/>
              <a:t>textContent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dirty="0"/>
              <a:t>$("#demo</a:t>
            </a:r>
            <a:r>
              <a:rPr lang="en-US" altLang="zh-TW" dirty="0" smtClean="0"/>
              <a:t>").text();</a:t>
            </a:r>
          </a:p>
          <a:p>
            <a:r>
              <a:rPr lang="zh-TW" altLang="en-US" dirty="0"/>
              <a:t>新增、修改某</a:t>
            </a:r>
            <a:r>
              <a:rPr lang="zh-TW" altLang="en-US" dirty="0" smtClean="0"/>
              <a:t>個</a:t>
            </a:r>
            <a:r>
              <a:rPr lang="zh-TW" altLang="en-US" dirty="0" smtClean="0">
                <a:solidFill>
                  <a:schemeClr val="accent1"/>
                </a:solidFill>
              </a:rPr>
              <a:t>輸入</a:t>
            </a:r>
            <a:r>
              <a:rPr lang="zh-TW" altLang="en-US" dirty="0">
                <a:solidFill>
                  <a:schemeClr val="accent1"/>
                </a:solidFill>
              </a:rPr>
              <a:t>欄位</a:t>
            </a:r>
            <a:r>
              <a:rPr lang="zh-TW" altLang="en-US" dirty="0" smtClean="0"/>
              <a:t>裡面</a:t>
            </a:r>
            <a:r>
              <a:rPr lang="zh-TW" altLang="en-US" dirty="0"/>
              <a:t>的</a:t>
            </a:r>
            <a:r>
              <a:rPr lang="zh-TW" altLang="en-US" dirty="0" smtClean="0">
                <a:solidFill>
                  <a:schemeClr val="accent1"/>
                </a:solidFill>
              </a:rPr>
              <a:t>內容</a:t>
            </a:r>
            <a:r>
              <a:rPr lang="zh-TW" altLang="en-US" dirty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/>
              <a:t>document.getElementById</a:t>
            </a:r>
            <a:r>
              <a:rPr lang="en-US" altLang="zh-TW" dirty="0"/>
              <a:t>("demo</a:t>
            </a:r>
            <a:r>
              <a:rPr lang="en-US" altLang="zh-TW" dirty="0" smtClean="0"/>
              <a:t>").value;</a:t>
            </a:r>
            <a:br>
              <a:rPr lang="en-US" altLang="zh-TW" dirty="0" smtClean="0"/>
            </a:br>
            <a:r>
              <a:rPr lang="en-US" altLang="zh-TW" dirty="0"/>
              <a:t>$("#demo</a:t>
            </a:r>
            <a:r>
              <a:rPr lang="en-US" altLang="zh-TW" dirty="0" smtClean="0"/>
              <a:t>").</a:t>
            </a:r>
            <a:r>
              <a:rPr lang="en-US" altLang="zh-TW" dirty="0" err="1" smtClean="0"/>
              <a:t>val</a:t>
            </a:r>
            <a:r>
              <a:rPr lang="en-US" altLang="zh-TW" dirty="0" smtClean="0"/>
              <a:t>();</a:t>
            </a:r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1889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改變某個</a:t>
            </a:r>
            <a:r>
              <a:rPr lang="zh-TW" altLang="en-US" dirty="0" smtClean="0"/>
              <a:t>標籤的屬性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800" dirty="0" smtClean="0"/>
              <a:t>&lt;</a:t>
            </a:r>
            <a:r>
              <a:rPr lang="en-US" altLang="zh-TW" sz="1800" dirty="0" err="1"/>
              <a:t>img</a:t>
            </a:r>
            <a:r>
              <a:rPr lang="en-US" altLang="zh-TW" sz="1800" dirty="0"/>
              <a:t> id="</a:t>
            </a:r>
            <a:r>
              <a:rPr lang="en-US" altLang="zh-TW" sz="1800" dirty="0" err="1"/>
              <a:t>myImage</a:t>
            </a:r>
            <a:r>
              <a:rPr lang="en-US" altLang="zh-TW" sz="1800" dirty="0"/>
              <a:t>" </a:t>
            </a:r>
            <a:r>
              <a:rPr lang="en-US" altLang="zh-TW" sz="1800" dirty="0" err="1"/>
              <a:t>src</a:t>
            </a:r>
            <a:r>
              <a:rPr lang="en-US" altLang="zh-TW" sz="1800" dirty="0"/>
              <a:t>="smiley.gif</a:t>
            </a:r>
            <a:r>
              <a:rPr lang="en-US" altLang="zh-TW" sz="1800" dirty="0" smtClean="0"/>
              <a:t>"&gt;</a:t>
            </a:r>
          </a:p>
          <a:p>
            <a:r>
              <a:rPr lang="en-US" altLang="zh-TW" sz="1800" dirty="0" err="1" smtClean="0"/>
              <a:t>document.getElementById</a:t>
            </a:r>
            <a:r>
              <a:rPr lang="en-US" altLang="zh-TW" sz="1800" dirty="0"/>
              <a:t>("</a:t>
            </a:r>
            <a:r>
              <a:rPr lang="en-US" altLang="zh-TW" sz="1800" dirty="0" err="1"/>
              <a:t>myImage</a:t>
            </a:r>
            <a:r>
              <a:rPr lang="en-US" altLang="zh-TW" sz="1800" dirty="0"/>
              <a:t>").</a:t>
            </a:r>
            <a:r>
              <a:rPr lang="en-US" altLang="zh-TW" sz="1800" dirty="0" err="1"/>
              <a:t>src</a:t>
            </a:r>
            <a:r>
              <a:rPr lang="en-US" altLang="zh-TW" sz="1800" dirty="0"/>
              <a:t> = "landscape.jpg</a:t>
            </a:r>
            <a:r>
              <a:rPr lang="en-US" altLang="zh-TW" sz="1800" dirty="0" smtClean="0"/>
              <a:t>";</a:t>
            </a:r>
          </a:p>
          <a:p>
            <a:r>
              <a:rPr lang="en-US" altLang="zh-TW" sz="1800" dirty="0" smtClean="0"/>
              <a:t>$(“#</a:t>
            </a:r>
            <a:r>
              <a:rPr lang="en-US" altLang="zh-TW" sz="1800" dirty="0" err="1" smtClean="0"/>
              <a:t>myImage</a:t>
            </a:r>
            <a:r>
              <a:rPr lang="en-US" altLang="zh-TW" sz="1800" dirty="0" smtClean="0"/>
              <a:t> ”).</a:t>
            </a:r>
            <a:r>
              <a:rPr lang="en-US" altLang="zh-TW" sz="1800" dirty="0" err="1"/>
              <a:t>attr</a:t>
            </a:r>
            <a:r>
              <a:rPr lang="en-US" altLang="zh-TW" sz="1800" dirty="0"/>
              <a:t>({</a:t>
            </a:r>
            <a:br>
              <a:rPr lang="en-US" altLang="zh-TW" sz="1800" dirty="0"/>
            </a:br>
            <a:r>
              <a:rPr lang="en-US" altLang="zh-TW" sz="1800" dirty="0"/>
              <a:t>        </a:t>
            </a:r>
            <a:r>
              <a:rPr lang="en-US" altLang="zh-TW" sz="1800" dirty="0" smtClean="0"/>
              <a:t>"</a:t>
            </a:r>
            <a:r>
              <a:rPr lang="en-US" altLang="zh-TW" sz="1800" dirty="0" err="1" smtClean="0"/>
              <a:t>src</a:t>
            </a:r>
            <a:r>
              <a:rPr lang="en-US" altLang="zh-TW" sz="1800" dirty="0" smtClean="0"/>
              <a:t>" </a:t>
            </a:r>
            <a:r>
              <a:rPr lang="en-US" altLang="zh-TW" sz="1800" dirty="0"/>
              <a:t>: </a:t>
            </a:r>
            <a:r>
              <a:rPr lang="en-US" altLang="zh-TW" sz="1800" dirty="0"/>
              <a:t>"</a:t>
            </a:r>
            <a:r>
              <a:rPr lang="en-US" altLang="zh-TW" sz="1800" dirty="0" smtClean="0"/>
              <a:t> landscape.jpg</a:t>
            </a:r>
            <a:r>
              <a:rPr lang="en-US" altLang="zh-TW" sz="1800" dirty="0"/>
              <a:t> "</a:t>
            </a:r>
            <a:r>
              <a:rPr lang="en-US" altLang="zh-TW" sz="1800" dirty="0" smtClean="0"/>
              <a:t>,</a:t>
            </a:r>
            <a:r>
              <a:rPr lang="en-US" altLang="zh-TW" sz="1800" dirty="0"/>
              <a:t/>
            </a:r>
            <a:br>
              <a:rPr lang="en-US" altLang="zh-TW" sz="1800" dirty="0"/>
            </a:br>
            <a:r>
              <a:rPr lang="en-US" altLang="zh-TW" sz="1800" dirty="0"/>
              <a:t>        </a:t>
            </a:r>
            <a:r>
              <a:rPr lang="en-US" altLang="zh-TW" sz="1800" dirty="0" smtClean="0"/>
              <a:t>"alt" : "</a:t>
            </a:r>
            <a:r>
              <a:rPr lang="en-US" altLang="zh-TW" sz="1800" dirty="0"/>
              <a:t>W3Schools jQuery Tutorial"</a:t>
            </a:r>
            <a:br>
              <a:rPr lang="en-US" altLang="zh-TW" sz="1800" dirty="0"/>
            </a:br>
            <a:r>
              <a:rPr lang="en-US" altLang="zh-TW" sz="1800" dirty="0"/>
              <a:t>    });</a:t>
            </a:r>
            <a:endParaRPr lang="en-US" altLang="zh-TW" sz="1800" dirty="0" smtClean="0"/>
          </a:p>
          <a:p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4649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加入新的標籤</a:t>
            </a:r>
            <a:r>
              <a:rPr lang="zh-TW" altLang="en-US" smtClean="0"/>
              <a:t>、移除</a:t>
            </a:r>
            <a:r>
              <a:rPr lang="zh-TW" altLang="en-US"/>
              <a:t>或</a:t>
            </a:r>
            <a:r>
              <a:rPr lang="zh-TW" altLang="en-US" smtClean="0"/>
              <a:t>複製</a:t>
            </a:r>
            <a:r>
              <a:rPr lang="zh-TW" altLang="en-US" dirty="0" smtClean="0"/>
              <a:t>現有的標籤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TW" altLang="en-US" dirty="0" smtClean="0"/>
              <a:t>新增</a:t>
            </a:r>
            <a:r>
              <a:rPr lang="zh-TW" altLang="en-US" dirty="0"/>
              <a:t>子</a:t>
            </a:r>
            <a:r>
              <a:rPr lang="zh-TW" altLang="en-US" dirty="0" smtClean="0"/>
              <a:t>標</a:t>
            </a:r>
            <a:r>
              <a:rPr lang="zh-TW" altLang="en-US" dirty="0"/>
              <a:t>籤</a:t>
            </a:r>
            <a:r>
              <a:rPr lang="zh-TW" altLang="en-US" dirty="0" smtClean="0"/>
              <a:t>：</a:t>
            </a:r>
            <a:r>
              <a:rPr lang="en-US" altLang="zh-TW" dirty="0" smtClean="0">
                <a:solidFill>
                  <a:schemeClr val="accent1"/>
                </a:solidFill>
              </a:rPr>
              <a:t/>
            </a:r>
            <a:br>
              <a:rPr lang="en-US" altLang="zh-TW" dirty="0" smtClean="0">
                <a:solidFill>
                  <a:schemeClr val="accent1"/>
                </a:solidFill>
              </a:rPr>
            </a:br>
            <a:r>
              <a:rPr lang="en-US" altLang="zh-TW" dirty="0" err="1" smtClean="0"/>
              <a:t>document.appendChild</a:t>
            </a:r>
            <a:r>
              <a:rPr lang="en-US" altLang="zh-TW" dirty="0" smtClean="0"/>
              <a:t>(element);</a:t>
            </a:r>
            <a:br>
              <a:rPr lang="en-US" altLang="zh-TW" dirty="0" smtClean="0"/>
            </a:br>
            <a:r>
              <a:rPr lang="en-US" altLang="zh-TW" dirty="0" smtClean="0"/>
              <a:t>$(</a:t>
            </a:r>
            <a:r>
              <a:rPr lang="en-US" altLang="zh-TW" dirty="0"/>
              <a:t>"</a:t>
            </a:r>
            <a:r>
              <a:rPr lang="en-US" altLang="zh-TW" dirty="0" smtClean="0"/>
              <a:t>#id").append(</a:t>
            </a:r>
            <a:r>
              <a:rPr lang="en-US" altLang="zh-TW" dirty="0"/>
              <a:t>"</a:t>
            </a:r>
            <a:r>
              <a:rPr lang="en-US" altLang="zh-TW" dirty="0" smtClean="0"/>
              <a:t>element</a:t>
            </a:r>
            <a:r>
              <a:rPr lang="en-US" altLang="zh-TW" dirty="0"/>
              <a:t>"</a:t>
            </a:r>
            <a:r>
              <a:rPr lang="en-US" altLang="zh-TW" dirty="0" smtClean="0"/>
              <a:t>);</a:t>
            </a:r>
          </a:p>
          <a:p>
            <a:r>
              <a:rPr lang="zh-TW" altLang="en-US" dirty="0" smtClean="0"/>
              <a:t>刪除所有</a:t>
            </a:r>
            <a:r>
              <a:rPr lang="en-US" altLang="zh-TW" dirty="0" smtClean="0"/>
              <a:t>p</a:t>
            </a:r>
            <a:r>
              <a:rPr lang="zh-TW" altLang="en-US" dirty="0" smtClean="0"/>
              <a:t>標籤裡面套用</a:t>
            </a:r>
            <a:r>
              <a:rPr lang="en-US" altLang="zh-TW" dirty="0" smtClean="0"/>
              <a:t>class=“test”</a:t>
            </a:r>
            <a:r>
              <a:rPr lang="zh-TW" altLang="en-US" dirty="0" smtClean="0"/>
              <a:t>的子標籤：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 smtClean="0"/>
              <a:t>document.removeChild</a:t>
            </a:r>
            <a:r>
              <a:rPr lang="en-US" altLang="zh-TW" dirty="0" smtClean="0"/>
              <a:t>(element);</a:t>
            </a:r>
            <a:br>
              <a:rPr lang="en-US" altLang="zh-TW" dirty="0" smtClean="0"/>
            </a:br>
            <a:r>
              <a:rPr lang="en-US" altLang="zh-TW" dirty="0" smtClean="0"/>
              <a:t>$("p").</a:t>
            </a:r>
            <a:r>
              <a:rPr lang="en-US" altLang="zh-TW" dirty="0"/>
              <a:t>remove(".</a:t>
            </a:r>
            <a:r>
              <a:rPr lang="en-US" altLang="zh-TW" dirty="0" smtClean="0"/>
              <a:t>test</a:t>
            </a:r>
            <a:r>
              <a:rPr lang="en-US" altLang="zh-TW" dirty="0"/>
              <a:t>"</a:t>
            </a:r>
            <a:r>
              <a:rPr lang="en-US" altLang="zh-TW" dirty="0" smtClean="0"/>
              <a:t>);</a:t>
            </a:r>
          </a:p>
          <a:p>
            <a:r>
              <a:rPr lang="zh-TW" altLang="en-US" dirty="0" smtClean="0"/>
              <a:t>複製套用</a:t>
            </a:r>
            <a:r>
              <a:rPr lang="en-US" altLang="zh-TW" dirty="0" smtClean="0"/>
              <a:t>id=“</a:t>
            </a:r>
            <a:r>
              <a:rPr lang="en-US" altLang="zh-TW" dirty="0"/>
              <a:t>test”</a:t>
            </a:r>
            <a:r>
              <a:rPr lang="zh-TW" altLang="en-US" dirty="0"/>
              <a:t>的子標籤</a:t>
            </a:r>
            <a:r>
              <a:rPr lang="zh-TW" altLang="en-US" dirty="0" smtClean="0"/>
              <a:t>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sz="2200" dirty="0" err="1" smtClean="0"/>
              <a:t>document.getElementById</a:t>
            </a:r>
            <a:r>
              <a:rPr lang="en-US" altLang="zh-TW" sz="2200" dirty="0" smtClean="0"/>
              <a:t>("</a:t>
            </a:r>
            <a:r>
              <a:rPr lang="en-US" altLang="zh-TW" sz="2200" dirty="0"/>
              <a:t> test "). </a:t>
            </a:r>
            <a:r>
              <a:rPr lang="en-US" altLang="zh-TW" sz="2200" dirty="0" err="1"/>
              <a:t>parentNode.cloneNode</a:t>
            </a:r>
            <a:r>
              <a:rPr lang="en-US" altLang="zh-TW" sz="2200" dirty="0"/>
              <a:t>(true</a:t>
            </a:r>
            <a:r>
              <a:rPr lang="en-US" altLang="zh-TW" sz="2200" dirty="0"/>
              <a:t>);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en-US" altLang="zh-TW" sz="2200" dirty="0" smtClean="0"/>
              <a:t>$(</a:t>
            </a:r>
            <a:r>
              <a:rPr lang="en-US" altLang="zh-TW" sz="2200" dirty="0"/>
              <a:t>"</a:t>
            </a:r>
            <a:r>
              <a:rPr lang="en-US" altLang="zh-TW" sz="2200" dirty="0" smtClean="0"/>
              <a:t>#test").clone();</a:t>
            </a:r>
            <a:endParaRPr lang="en-US" altLang="zh-TW" sz="2200" dirty="0"/>
          </a:p>
        </p:txBody>
      </p:sp>
    </p:spTree>
    <p:extLst>
      <p:ext uri="{BB962C8B-B14F-4D97-AF65-F5344CB8AC3E}">
        <p14:creationId xmlns:p14="http://schemas.microsoft.com/office/powerpoint/2010/main" val="59609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父子節點</a:t>
            </a:r>
            <a:r>
              <a:rPr lang="en-US" altLang="zh-TW" dirty="0" smtClean="0"/>
              <a:t>(JavaScript)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zh-TW" altLang="en-US" b="1" dirty="0"/>
              <a:t>父節點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 smtClean="0"/>
              <a:t>parentNode</a:t>
            </a:r>
            <a:endParaRPr lang="en-US" altLang="zh-TW" dirty="0"/>
          </a:p>
          <a:p>
            <a:r>
              <a:rPr lang="zh-TW" altLang="en-US" b="1" dirty="0"/>
              <a:t>子節點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childNodes</a:t>
            </a:r>
            <a:r>
              <a:rPr lang="en-US" altLang="zh-TW" dirty="0" smtClean="0"/>
              <a:t>[</a:t>
            </a:r>
            <a:r>
              <a:rPr lang="en-US" altLang="zh-TW" dirty="0" err="1" smtClean="0"/>
              <a:t>nodenumber</a:t>
            </a:r>
            <a:r>
              <a:rPr lang="en-US" altLang="zh-TW" dirty="0" smtClean="0"/>
              <a:t>]</a:t>
            </a:r>
            <a:br>
              <a:rPr lang="en-US" altLang="zh-TW" dirty="0" smtClean="0"/>
            </a:br>
            <a:r>
              <a:rPr lang="en-US" altLang="zh-TW" dirty="0" err="1" smtClean="0"/>
              <a:t>firstChild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lastChild</a:t>
            </a:r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b="1" dirty="0" smtClean="0"/>
              <a:t>鄰居</a:t>
            </a:r>
            <a:r>
              <a:rPr lang="en-US" altLang="zh-TW" b="1" dirty="0" smtClean="0"/>
              <a:t>(</a:t>
            </a:r>
            <a:r>
              <a:rPr lang="zh-TW" altLang="en-US" b="1" dirty="0" smtClean="0"/>
              <a:t>同層</a:t>
            </a:r>
            <a:r>
              <a:rPr lang="en-US" altLang="zh-TW" b="1" dirty="0" smtClean="0"/>
              <a:t>)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/>
              <a:t>nextSibling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/>
              <a:t>previousSibling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err="1"/>
              <a:t>parentsUntil</a:t>
            </a:r>
            <a:r>
              <a:rPr lang="en-US" altLang="zh-TW" dirty="0"/>
              <a:t>()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74567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父子節點</a:t>
            </a:r>
            <a:r>
              <a:rPr lang="en-US" altLang="zh-TW" dirty="0" smtClean="0"/>
              <a:t>(JQuery)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zh-TW" altLang="en-US" b="1" dirty="0" smtClean="0"/>
              <a:t>父節點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parent()</a:t>
            </a:r>
            <a:br>
              <a:rPr lang="en-US" altLang="zh-TW" dirty="0" smtClean="0"/>
            </a:br>
            <a:r>
              <a:rPr lang="en-US" altLang="zh-TW" dirty="0" smtClean="0"/>
              <a:t>parents()</a:t>
            </a:r>
            <a:br>
              <a:rPr lang="en-US" altLang="zh-TW" dirty="0" smtClean="0"/>
            </a:br>
            <a:r>
              <a:rPr lang="en-US" altLang="zh-TW" dirty="0" err="1" smtClean="0"/>
              <a:t>parentsUntil</a:t>
            </a:r>
            <a:r>
              <a:rPr lang="en-US" altLang="zh-TW" dirty="0" smtClean="0"/>
              <a:t>()</a:t>
            </a:r>
            <a:endParaRPr lang="en-US" altLang="zh-TW" dirty="0"/>
          </a:p>
          <a:p>
            <a:r>
              <a:rPr lang="zh-TW" altLang="en-US" b="1" dirty="0"/>
              <a:t>子節點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2000" dirty="0"/>
              <a:t>children() .</a:t>
            </a:r>
            <a:r>
              <a:rPr lang="en-US" altLang="zh-TW" sz="2000" dirty="0" smtClean="0"/>
              <a:t>get(</a:t>
            </a:r>
            <a:r>
              <a:rPr lang="en-US" altLang="zh-TW" sz="2000" dirty="0" err="1"/>
              <a:t>nodenumber</a:t>
            </a:r>
            <a:r>
              <a:rPr lang="en-US" altLang="zh-TW" sz="2000" dirty="0" smtClean="0"/>
              <a:t>)</a:t>
            </a:r>
            <a:br>
              <a:rPr lang="en-US" altLang="zh-TW" sz="2000" dirty="0" smtClean="0"/>
            </a:br>
            <a:r>
              <a:rPr lang="en-US" altLang="zh-TW" sz="2000" dirty="0" smtClean="0"/>
              <a:t>find()</a:t>
            </a:r>
          </a:p>
          <a:p>
            <a:endParaRPr lang="en-US" altLang="zh-TW" dirty="0" smtClean="0"/>
          </a:p>
          <a:p>
            <a:endParaRPr lang="en-US" altLang="zh-TW" dirty="0"/>
          </a:p>
          <a:p>
            <a:r>
              <a:rPr lang="zh-TW" altLang="en-US" b="1" dirty="0" smtClean="0"/>
              <a:t>鄰居</a:t>
            </a:r>
            <a:r>
              <a:rPr lang="en-US" altLang="zh-TW" b="1" dirty="0"/>
              <a:t>(</a:t>
            </a:r>
            <a:r>
              <a:rPr lang="zh-TW" altLang="en-US" b="1" dirty="0"/>
              <a:t>同層</a:t>
            </a:r>
            <a:r>
              <a:rPr lang="en-US" altLang="zh-TW" b="1" dirty="0"/>
              <a:t>)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siblings</a:t>
            </a:r>
            <a:r>
              <a:rPr lang="en-US" altLang="zh-TW" dirty="0" smtClean="0"/>
              <a:t>()</a:t>
            </a:r>
            <a:br>
              <a:rPr lang="en-US" altLang="zh-TW" dirty="0" smtClean="0"/>
            </a:br>
            <a:r>
              <a:rPr lang="en-US" altLang="zh-TW" dirty="0" smtClean="0"/>
              <a:t>next()</a:t>
            </a:r>
            <a:br>
              <a:rPr lang="en-US" altLang="zh-TW" dirty="0" smtClean="0"/>
            </a:br>
            <a:r>
              <a:rPr lang="en-US" altLang="zh-TW" dirty="0" err="1" smtClean="0"/>
              <a:t>prev</a:t>
            </a:r>
            <a:r>
              <a:rPr lang="en-US" altLang="zh-TW" dirty="0" smtClean="0"/>
              <a:t>()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7579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JS</a:t>
            </a:r>
            <a:r>
              <a:rPr lang="zh-TW" altLang="en-US" dirty="0" smtClean="0"/>
              <a:t> </a:t>
            </a:r>
            <a:r>
              <a:rPr lang="en-US" altLang="zh-TW" dirty="0" smtClean="0"/>
              <a:t>&amp;</a:t>
            </a:r>
            <a:r>
              <a:rPr lang="zh-TW" altLang="en-US" dirty="0" smtClean="0"/>
              <a:t> </a:t>
            </a:r>
            <a:r>
              <a:rPr lang="en-US" altLang="zh-TW" dirty="0" smtClean="0"/>
              <a:t>JQuery</a:t>
            </a:r>
            <a:r>
              <a:rPr lang="zh-TW" altLang="en-US" dirty="0" smtClean="0"/>
              <a:t> 處理</a:t>
            </a:r>
            <a:r>
              <a:rPr lang="en-US" altLang="zh-TW" dirty="0" smtClean="0"/>
              <a:t>DOM</a:t>
            </a:r>
            <a:r>
              <a:rPr lang="zh-TW" altLang="en-US" dirty="0" smtClean="0"/>
              <a:t>節點的方法整理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hlinkClick r:id="rId2"/>
              </a:rPr>
              <a:t>JavaScript(add/remove)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hlinkClick r:id="rId3"/>
              </a:rPr>
              <a:t>JavaScript(clone)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hlinkClick r:id="rId4"/>
              </a:rPr>
              <a:t>JavaScript(traversing)</a:t>
            </a:r>
            <a:endParaRPr lang="en-US" altLang="zh-TW" dirty="0"/>
          </a:p>
          <a:p>
            <a:r>
              <a:rPr lang="en-US" altLang="zh-TW" dirty="0" smtClean="0">
                <a:hlinkClick r:id="rId5"/>
              </a:rPr>
              <a:t>Jquery(add)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hlinkClick r:id="rId6"/>
              </a:rPr>
              <a:t>Jquery(remove)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>
                <a:hlinkClick r:id="rId7"/>
              </a:rPr>
              <a:t>Jquery(clone)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>
                <a:hlinkClick r:id="rId8"/>
              </a:rPr>
              <a:t>Jquery(traversing)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67951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/>
              <a:t>@media screen and (max-width: 900px</a:t>
            </a:r>
            <a:r>
              <a:rPr lang="en-US" altLang="zh-TW" dirty="0" smtClean="0"/>
              <a:t>){</a:t>
            </a:r>
            <a:br>
              <a:rPr lang="en-US" altLang="zh-TW" dirty="0" smtClean="0"/>
            </a:br>
            <a:r>
              <a:rPr lang="zh-TW" altLang="en-US" dirty="0" smtClean="0"/>
              <a:t>     </a:t>
            </a:r>
            <a:r>
              <a:rPr lang="en-US" altLang="zh-TW" dirty="0" smtClean="0"/>
              <a:t>/</a:t>
            </a:r>
            <a:r>
              <a:rPr lang="zh-TW" altLang="en-US" dirty="0" smtClean="0"/>
              <a:t>*裝置寬度小於 </a:t>
            </a:r>
            <a:r>
              <a:rPr lang="en-US" altLang="zh-TW" dirty="0" smtClean="0"/>
              <a:t>900px </a:t>
            </a:r>
            <a:r>
              <a:rPr lang="zh-TW" altLang="en-US" dirty="0" smtClean="0"/>
              <a:t>時要變化的樣式規則*</a:t>
            </a:r>
            <a:r>
              <a:rPr lang="en-US" altLang="zh-TW" dirty="0" smtClean="0"/>
              <a:t>/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@media screen and (max-width: </a:t>
            </a:r>
            <a:r>
              <a:rPr lang="en-US" altLang="zh-TW" dirty="0" smtClean="0"/>
              <a:t>600px){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 smtClean="0"/>
              <a:t>/</a:t>
            </a:r>
            <a:r>
              <a:rPr lang="zh-TW" altLang="en-US" dirty="0"/>
              <a:t>*裝置寬度</a:t>
            </a:r>
            <a:r>
              <a:rPr lang="zh-TW" altLang="en-US" dirty="0" smtClean="0"/>
              <a:t>小於 </a:t>
            </a:r>
            <a:r>
              <a:rPr lang="en-US" altLang="zh-TW" dirty="0" smtClean="0"/>
              <a:t>600px</a:t>
            </a:r>
            <a:r>
              <a:rPr lang="zh-TW" altLang="en-US" dirty="0" smtClean="0"/>
              <a:t> 要</a:t>
            </a:r>
            <a:r>
              <a:rPr lang="zh-TW" altLang="en-US" dirty="0"/>
              <a:t>變化的</a:t>
            </a:r>
            <a:r>
              <a:rPr lang="zh-TW" altLang="en-US" dirty="0" smtClean="0"/>
              <a:t>樣式</a:t>
            </a:r>
            <a:r>
              <a:rPr lang="zh-TW" altLang="en-US" dirty="0"/>
              <a:t>規則*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@media screen and (max-width: </a:t>
            </a:r>
            <a:r>
              <a:rPr lang="en-US" altLang="zh-TW" dirty="0" smtClean="0"/>
              <a:t>480px){</a:t>
            </a:r>
            <a:br>
              <a:rPr lang="en-US" altLang="zh-TW" dirty="0" smtClean="0"/>
            </a:br>
            <a:r>
              <a:rPr lang="zh-TW" altLang="en-US" dirty="0" smtClean="0"/>
              <a:t>  </a:t>
            </a:r>
            <a:r>
              <a:rPr lang="en-US" altLang="zh-TW" dirty="0" smtClean="0"/>
              <a:t>/</a:t>
            </a:r>
            <a:r>
              <a:rPr lang="zh-TW" altLang="en-US" dirty="0"/>
              <a:t>*裝置寬度</a:t>
            </a:r>
            <a:r>
              <a:rPr lang="zh-TW" altLang="en-US" dirty="0" smtClean="0"/>
              <a:t>小於 </a:t>
            </a:r>
            <a:r>
              <a:rPr lang="en-US" altLang="zh-TW" dirty="0" smtClean="0"/>
              <a:t>480px</a:t>
            </a:r>
            <a:r>
              <a:rPr lang="zh-TW" altLang="en-US" dirty="0" smtClean="0"/>
              <a:t> 要</a:t>
            </a:r>
            <a:r>
              <a:rPr lang="zh-TW" altLang="en-US" dirty="0"/>
              <a:t>變化的</a:t>
            </a:r>
            <a:r>
              <a:rPr lang="zh-TW" altLang="en-US" dirty="0" smtClean="0"/>
              <a:t>樣式</a:t>
            </a:r>
            <a:r>
              <a:rPr lang="zh-TW" altLang="en-US" dirty="0"/>
              <a:t>規則*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 smtClean="0"/>
              <a:t>}</a:t>
            </a:r>
            <a:endParaRPr lang="en-US" altLang="zh-TW" dirty="0"/>
          </a:p>
          <a:p>
            <a:endParaRPr lang="en-US" altLang="zh-TW" dirty="0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依照</a:t>
            </a:r>
            <a:r>
              <a:rPr lang="zh-TW" altLang="en-US" dirty="0"/>
              <a:t>「</a:t>
            </a:r>
            <a:r>
              <a:rPr lang="zh-TW" altLang="en-US" dirty="0" smtClean="0"/>
              <a:t>分界點」撰寫</a:t>
            </a:r>
            <a:r>
              <a:rPr lang="en-US" altLang="zh-TW" dirty="0" smtClean="0"/>
              <a:t>Media Query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06498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改變某個標籤當中</a:t>
            </a:r>
            <a:r>
              <a:rPr lang="zh-TW" altLang="en-US" dirty="0" smtClean="0"/>
              <a:t>的樣</a:t>
            </a:r>
            <a:r>
              <a:rPr lang="zh-TW" altLang="en-US" dirty="0"/>
              <a:t>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hlinkClick r:id="rId2"/>
              </a:rPr>
              <a:t>HTML DOM Style Object </a:t>
            </a:r>
            <a:r>
              <a:rPr lang="en-US" altLang="zh-TW" dirty="0" smtClean="0">
                <a:hlinkClick r:id="rId2"/>
              </a:rPr>
              <a:t>Reference</a:t>
            </a:r>
            <a:endParaRPr lang="en-US" altLang="zh-TW" dirty="0"/>
          </a:p>
          <a:p>
            <a:r>
              <a:rPr lang="en-US" altLang="zh-TW" dirty="0" err="1" smtClean="0"/>
              <a:t>document.getElementById</a:t>
            </a:r>
            <a:r>
              <a:rPr lang="en-US" altLang="zh-TW" dirty="0" smtClean="0"/>
              <a:t>("demo").</a:t>
            </a:r>
            <a:r>
              <a:rPr lang="en-US" altLang="zh-TW" dirty="0" err="1" smtClean="0"/>
              <a:t>style.color</a:t>
            </a:r>
            <a:r>
              <a:rPr lang="en-US" altLang="zh-TW" dirty="0" smtClean="0"/>
              <a:t>=“red”;</a:t>
            </a:r>
          </a:p>
          <a:p>
            <a:r>
              <a:rPr lang="en-US" altLang="zh-TW" dirty="0" smtClean="0"/>
              <a:t>$(</a:t>
            </a:r>
            <a:r>
              <a:rPr lang="en-US" altLang="zh-TW" dirty="0"/>
              <a:t>" </a:t>
            </a:r>
            <a:r>
              <a:rPr lang="en-US" altLang="zh-TW" dirty="0"/>
              <a:t># demo </a:t>
            </a:r>
            <a:r>
              <a:rPr lang="en-US" altLang="zh-TW" dirty="0"/>
              <a:t>"</a:t>
            </a:r>
            <a:r>
              <a:rPr lang="en-US" altLang="zh-TW" dirty="0" smtClean="0"/>
              <a:t>).</a:t>
            </a:r>
            <a:r>
              <a:rPr lang="en-US" altLang="zh-TW" dirty="0" err="1"/>
              <a:t>css</a:t>
            </a:r>
            <a:r>
              <a:rPr lang="en-US" altLang="zh-TW" dirty="0" smtClean="0"/>
              <a:t>(</a:t>
            </a:r>
            <a:br>
              <a:rPr lang="en-US" altLang="zh-TW" dirty="0" smtClean="0"/>
            </a:br>
            <a:r>
              <a:rPr lang="zh-TW" altLang="en-US" dirty="0" smtClean="0"/>
              <a:t>  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zh-TW" altLang="en-US" dirty="0" smtClean="0"/>
              <a:t>     </a:t>
            </a:r>
            <a:r>
              <a:rPr lang="en-US" altLang="zh-TW" dirty="0" smtClean="0"/>
              <a:t>" background-color</a:t>
            </a:r>
            <a:r>
              <a:rPr lang="en-US" altLang="zh-TW" dirty="0"/>
              <a:t> "</a:t>
            </a:r>
            <a:r>
              <a:rPr lang="en-US" altLang="zh-TW" dirty="0" smtClean="0"/>
              <a:t> : </a:t>
            </a:r>
            <a:r>
              <a:rPr lang="en-US" altLang="zh-TW" dirty="0"/>
              <a:t>"</a:t>
            </a:r>
            <a:r>
              <a:rPr lang="en-US" altLang="zh-TW" dirty="0" smtClean="0"/>
              <a:t> yellow</a:t>
            </a:r>
            <a:r>
              <a:rPr lang="en-US" altLang="zh-TW" dirty="0"/>
              <a:t> "</a:t>
            </a:r>
            <a:r>
              <a:rPr lang="en-US" altLang="zh-TW" dirty="0" smtClean="0"/>
              <a:t>, </a:t>
            </a:r>
            <a:br>
              <a:rPr lang="en-US" altLang="zh-TW" dirty="0" smtClean="0"/>
            </a:br>
            <a:r>
              <a:rPr lang="zh-TW" altLang="en-US" dirty="0" smtClean="0"/>
              <a:t>     </a:t>
            </a:r>
            <a:r>
              <a:rPr lang="en-US" altLang="zh-TW" dirty="0" smtClean="0"/>
              <a:t>" font-size</a:t>
            </a:r>
            <a:r>
              <a:rPr lang="en-US" altLang="zh-TW" dirty="0"/>
              <a:t> " </a:t>
            </a:r>
            <a:r>
              <a:rPr lang="en-US" altLang="zh-TW" dirty="0" smtClean="0"/>
              <a:t>: </a:t>
            </a:r>
            <a:r>
              <a:rPr lang="zh-TW" altLang="en-US" dirty="0" smtClean="0"/>
              <a:t> </a:t>
            </a:r>
            <a:r>
              <a:rPr lang="en-US" altLang="zh-TW" dirty="0" smtClean="0"/>
              <a:t>"200%</a:t>
            </a:r>
            <a:r>
              <a:rPr lang="en-US" altLang="zh-TW" dirty="0"/>
              <a:t>"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</a:t>
            </a:r>
            <a:r>
              <a:rPr lang="en-US" altLang="zh-TW" dirty="0" smtClean="0"/>
              <a:t>}</a:t>
            </a:r>
            <a:br>
              <a:rPr lang="en-US" altLang="zh-TW" dirty="0" smtClean="0"/>
            </a:br>
            <a:r>
              <a:rPr lang="en-US" altLang="zh-TW" dirty="0" smtClean="0"/>
              <a:t>);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07356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</a:t>
            </a:r>
            <a:r>
              <a:rPr lang="zh-TW" altLang="en-US" dirty="0"/>
              <a:t>增</a:t>
            </a:r>
            <a:r>
              <a:rPr lang="zh-TW" altLang="en-US" dirty="0" smtClean="0"/>
              <a:t>、移除某個標籤</a:t>
            </a:r>
            <a:r>
              <a:rPr lang="zh-TW" altLang="en-US" dirty="0"/>
              <a:t>上</a:t>
            </a:r>
            <a:r>
              <a:rPr lang="zh-TW" altLang="en-US" dirty="0" smtClean="0"/>
              <a:t>的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 </a:t>
            </a:r>
            <a:r>
              <a:rPr lang="en-US" altLang="zh-TW" dirty="0" smtClean="0"/>
              <a:t>(JavaScript)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err="1"/>
              <a:t>element.classList.add</a:t>
            </a:r>
            <a:r>
              <a:rPr lang="en-US" altLang="zh-TW" dirty="0" smtClean="0"/>
              <a:t>(“</a:t>
            </a:r>
            <a:r>
              <a:rPr lang="en-US" altLang="zh-TW" dirty="0" err="1" smtClean="0"/>
              <a:t>classname</a:t>
            </a:r>
            <a:r>
              <a:rPr lang="en-US" altLang="zh-TW" dirty="0" smtClean="0"/>
              <a:t>”)- </a:t>
            </a:r>
            <a:r>
              <a:rPr lang="zh-TW" altLang="en-US" dirty="0" smtClean="0"/>
              <a:t>新增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至標籤</a:t>
            </a:r>
            <a:endParaRPr lang="en-US" altLang="zh-TW" dirty="0" smtClean="0"/>
          </a:p>
          <a:p>
            <a:r>
              <a:rPr lang="en-US" altLang="zh-TW" dirty="0" err="1" smtClean="0"/>
              <a:t>element.classList.remove</a:t>
            </a:r>
            <a:r>
              <a:rPr lang="en-US" altLang="zh-TW" dirty="0" smtClean="0"/>
              <a:t>(“ </a:t>
            </a:r>
            <a:r>
              <a:rPr lang="en-US" altLang="zh-TW" dirty="0" err="1" smtClean="0"/>
              <a:t>classname</a:t>
            </a:r>
            <a:r>
              <a:rPr lang="en-US" altLang="zh-TW" dirty="0" smtClean="0"/>
              <a:t> ”)- </a:t>
            </a:r>
            <a:r>
              <a:rPr lang="zh-TW" altLang="en-US" dirty="0" smtClean="0"/>
              <a:t>刪除標籤的特定</a:t>
            </a:r>
            <a:r>
              <a:rPr lang="en-US" altLang="zh-TW" dirty="0" smtClean="0"/>
              <a:t>class</a:t>
            </a:r>
          </a:p>
          <a:p>
            <a:r>
              <a:rPr lang="en-US" altLang="zh-TW" dirty="0" err="1"/>
              <a:t>element.classList</a:t>
            </a:r>
            <a:r>
              <a:rPr lang="en-US" altLang="zh-TW" dirty="0"/>
              <a:t>. toggle(“ </a:t>
            </a:r>
            <a:r>
              <a:rPr lang="en-US" altLang="zh-TW" dirty="0" err="1"/>
              <a:t>classname</a:t>
            </a:r>
            <a:r>
              <a:rPr lang="en-US" altLang="zh-TW" dirty="0"/>
              <a:t> ”</a:t>
            </a:r>
            <a:r>
              <a:rPr lang="en-US" altLang="zh-TW" dirty="0" smtClean="0"/>
              <a:t>-</a:t>
            </a:r>
            <a:r>
              <a:rPr lang="zh-TW" altLang="en-US" dirty="0" smtClean="0"/>
              <a:t>新增</a:t>
            </a:r>
            <a:r>
              <a:rPr lang="en-US" altLang="zh-TW" dirty="0" smtClean="0"/>
              <a:t>/</a:t>
            </a:r>
            <a:r>
              <a:rPr lang="zh-TW" altLang="en-US" dirty="0" smtClean="0"/>
              <a:t>刪除 標籤上的特定</a:t>
            </a:r>
            <a:r>
              <a:rPr lang="en-US" altLang="zh-TW" dirty="0" smtClean="0"/>
              <a:t>class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0505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新</a:t>
            </a:r>
            <a:r>
              <a:rPr lang="zh-TW" altLang="en-US" dirty="0"/>
              <a:t>增</a:t>
            </a:r>
            <a:r>
              <a:rPr lang="zh-TW" altLang="en-US" dirty="0" smtClean="0"/>
              <a:t>、移除某</a:t>
            </a:r>
            <a:r>
              <a:rPr lang="zh-TW" altLang="en-US" dirty="0"/>
              <a:t>個標籤上的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 </a:t>
            </a:r>
            <a:r>
              <a:rPr lang="en-US" altLang="zh-TW" dirty="0" smtClean="0"/>
              <a:t>(JQuery)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addClass() </a:t>
            </a:r>
            <a:r>
              <a:rPr lang="en-US" altLang="zh-TW" dirty="0" smtClean="0"/>
              <a:t>-</a:t>
            </a:r>
            <a:r>
              <a:rPr lang="zh-TW" altLang="en-US" dirty="0"/>
              <a:t>新增</a:t>
            </a:r>
            <a:r>
              <a:rPr lang="en-US" altLang="zh-TW" dirty="0"/>
              <a:t>class</a:t>
            </a:r>
            <a:r>
              <a:rPr lang="zh-TW" altLang="en-US" dirty="0"/>
              <a:t>至標籤</a:t>
            </a:r>
            <a:endParaRPr lang="en-US" altLang="zh-TW" dirty="0"/>
          </a:p>
          <a:p>
            <a:r>
              <a:rPr lang="en-US" altLang="zh-TW" dirty="0" smtClean="0"/>
              <a:t>removeClass() -</a:t>
            </a:r>
            <a:r>
              <a:rPr lang="zh-TW" altLang="en-US" dirty="0"/>
              <a:t>刪除標籤的特定</a:t>
            </a:r>
            <a:r>
              <a:rPr lang="en-US" altLang="zh-TW" dirty="0"/>
              <a:t>class</a:t>
            </a:r>
          </a:p>
          <a:p>
            <a:r>
              <a:rPr lang="en-US" altLang="zh-TW" dirty="0" err="1" smtClean="0"/>
              <a:t>toggleClass</a:t>
            </a:r>
            <a:r>
              <a:rPr lang="en-US" altLang="zh-TW" dirty="0"/>
              <a:t>() </a:t>
            </a:r>
            <a:r>
              <a:rPr lang="en-US" altLang="zh-TW" dirty="0" smtClean="0"/>
              <a:t>-</a:t>
            </a:r>
            <a:r>
              <a:rPr lang="zh-TW" altLang="en-US" dirty="0"/>
              <a:t>新增</a:t>
            </a:r>
            <a:r>
              <a:rPr lang="en-US" altLang="zh-TW" dirty="0"/>
              <a:t>/</a:t>
            </a:r>
            <a:r>
              <a:rPr lang="zh-TW" altLang="en-US" dirty="0"/>
              <a:t>刪除 標籤上的特定</a:t>
            </a:r>
            <a:r>
              <a:rPr lang="en-US" altLang="zh-TW" dirty="0" smtClean="0"/>
              <a:t>class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71405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動手時間：滑入登入</a:t>
            </a: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 rotWithShape="1">
          <a:blip r:embed="rId3"/>
          <a:srcRect t="18351"/>
          <a:stretch/>
        </p:blipFill>
        <p:spPr>
          <a:xfrm>
            <a:off x="745585" y="2428568"/>
            <a:ext cx="5517564" cy="3552197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/>
          <a:srcRect t="18351"/>
          <a:stretch/>
        </p:blipFill>
        <p:spPr>
          <a:xfrm>
            <a:off x="6538451" y="2472812"/>
            <a:ext cx="5380114" cy="346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7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顯示或隱藏某個網頁標籤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b="1" dirty="0"/>
              <a:t>隱藏標籤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err="1" smtClean="0"/>
              <a:t>document.getElementById</a:t>
            </a:r>
            <a:r>
              <a:rPr lang="en-US" altLang="zh-TW" sz="2000" dirty="0"/>
              <a:t>("demo").</a:t>
            </a:r>
            <a:r>
              <a:rPr lang="en-US" altLang="zh-TW" sz="2000" dirty="0" err="1"/>
              <a:t>style.display</a:t>
            </a:r>
            <a:r>
              <a:rPr lang="en-US" altLang="zh-TW" sz="2000" dirty="0"/>
              <a:t> = </a:t>
            </a:r>
            <a:r>
              <a:rPr lang="en-US" altLang="zh-TW" sz="2000" dirty="0" smtClean="0"/>
              <a:t>"none";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en-US" altLang="zh-TW" sz="2000" dirty="0" smtClean="0"/>
              <a:t>$("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#demo </a:t>
            </a:r>
            <a:r>
              <a:rPr lang="en-US" altLang="zh-TW" sz="2000" dirty="0" smtClean="0"/>
              <a:t>")</a:t>
            </a:r>
            <a:r>
              <a:rPr lang="en-US" altLang="zh-TW" sz="2000" dirty="0" smtClean="0">
                <a:solidFill>
                  <a:schemeClr val="accent1"/>
                </a:solidFill>
              </a:rPr>
              <a:t>.</a:t>
            </a:r>
            <a:r>
              <a:rPr lang="en-US" altLang="zh-TW" sz="2000" dirty="0">
                <a:solidFill>
                  <a:schemeClr val="accent1"/>
                </a:solidFill>
              </a:rPr>
              <a:t>hide</a:t>
            </a:r>
            <a:r>
              <a:rPr lang="en-US" altLang="zh-TW" sz="2000" dirty="0" smtClean="0">
                <a:solidFill>
                  <a:schemeClr val="accent1"/>
                </a:solidFill>
              </a:rPr>
              <a:t>()</a:t>
            </a:r>
            <a:r>
              <a:rPr lang="en-US" altLang="zh-TW" sz="2000" dirty="0" smtClean="0"/>
              <a:t>;</a:t>
            </a:r>
          </a:p>
          <a:p>
            <a:r>
              <a:rPr lang="zh-TW" altLang="en-US" b="1" dirty="0" smtClean="0"/>
              <a:t>顯</a:t>
            </a:r>
            <a:r>
              <a:rPr lang="zh-TW" altLang="en-US" b="1" dirty="0"/>
              <a:t>示</a:t>
            </a:r>
            <a:r>
              <a:rPr lang="zh-TW" altLang="en-US" b="1" dirty="0" smtClean="0"/>
              <a:t>標籤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err="1" smtClean="0"/>
              <a:t>document.getElementById</a:t>
            </a:r>
            <a:r>
              <a:rPr lang="en-US" altLang="zh-TW" sz="2000" dirty="0" smtClean="0"/>
              <a:t>(“</a:t>
            </a:r>
            <a:r>
              <a:rPr lang="en-US" altLang="zh-TW" sz="2000" dirty="0"/>
              <a:t>demo</a:t>
            </a:r>
            <a:r>
              <a:rPr lang="en-US" altLang="zh-TW" sz="2000" dirty="0" smtClean="0"/>
              <a:t>”).</a:t>
            </a:r>
            <a:r>
              <a:rPr lang="en-US" altLang="zh-TW" sz="2000" dirty="0" err="1"/>
              <a:t>style.display</a:t>
            </a:r>
            <a:r>
              <a:rPr lang="en-US" altLang="zh-TW" sz="2000" dirty="0"/>
              <a:t> = " </a:t>
            </a:r>
            <a:r>
              <a:rPr lang="en-US" altLang="zh-TW" sz="2000" dirty="0" smtClean="0"/>
              <a:t>block";</a:t>
            </a:r>
            <a:br>
              <a:rPr lang="en-US" altLang="zh-TW" sz="2000" dirty="0" smtClean="0"/>
            </a:br>
            <a:r>
              <a:rPr lang="en-US" altLang="zh-TW" sz="2000" dirty="0" smtClean="0"/>
              <a:t>$("</a:t>
            </a:r>
            <a:r>
              <a:rPr lang="en-US" altLang="zh-TW" sz="2000" dirty="0"/>
              <a:t> </a:t>
            </a:r>
            <a:r>
              <a:rPr lang="en-US" altLang="zh-TW" sz="2000" dirty="0"/>
              <a:t># demo </a:t>
            </a:r>
            <a:r>
              <a:rPr lang="en-US" altLang="zh-TW" sz="2000" dirty="0" smtClean="0"/>
              <a:t>")</a:t>
            </a:r>
            <a:r>
              <a:rPr lang="en-US" altLang="zh-TW" sz="2000" dirty="0">
                <a:solidFill>
                  <a:schemeClr val="accent1"/>
                </a:solidFill>
              </a:rPr>
              <a:t>.show()</a:t>
            </a:r>
            <a:r>
              <a:rPr lang="en-US" altLang="zh-TW" sz="2000" dirty="0" smtClean="0"/>
              <a:t>;</a:t>
            </a:r>
          </a:p>
          <a:p>
            <a:r>
              <a:rPr lang="zh-TW" altLang="en-US" b="1" dirty="0" smtClean="0"/>
              <a:t>隱藏↹顯示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en-US" altLang="zh-TW" sz="2000" dirty="0" smtClean="0"/>
              <a:t>$("</a:t>
            </a:r>
            <a:r>
              <a:rPr lang="en-US" altLang="zh-TW" sz="2000" dirty="0"/>
              <a:t> </a:t>
            </a:r>
            <a:r>
              <a:rPr lang="en-US" altLang="zh-TW" sz="2000" dirty="0"/>
              <a:t># demo </a:t>
            </a:r>
            <a:r>
              <a:rPr lang="en-US" altLang="zh-TW" sz="2000" dirty="0" smtClean="0"/>
              <a:t>")</a:t>
            </a:r>
            <a:r>
              <a:rPr lang="en-US" altLang="zh-TW" sz="2000" dirty="0">
                <a:solidFill>
                  <a:schemeClr val="accent1"/>
                </a:solidFill>
              </a:rPr>
              <a:t>.toggle()</a:t>
            </a:r>
            <a:r>
              <a:rPr lang="en-US" altLang="zh-TW" sz="2000" dirty="0"/>
              <a:t>;</a:t>
            </a:r>
            <a:endParaRPr lang="en-US" altLang="zh-TW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0917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當使用者用滑鼠按下某個元件、按下某個鍵盤按鍵後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TW" altLang="en-US" dirty="0"/>
              <a:t>撰寫</a:t>
            </a:r>
            <a:r>
              <a:rPr lang="zh-TW" altLang="en-US" sz="3200" dirty="0" smtClean="0">
                <a:solidFill>
                  <a:schemeClr val="accent1"/>
                </a:solidFill>
              </a:rPr>
              <a:t>偵聽事件</a:t>
            </a:r>
            <a:r>
              <a:rPr lang="zh-TW" altLang="en-US" dirty="0" smtClean="0"/>
              <a:t>，定義當使用者用滑鼠、鍵盤對某個元件做某個事以後要做什麼處理。</a:t>
            </a:r>
            <a:endParaRPr lang="en-US" altLang="zh-TW" dirty="0" smtClean="0"/>
          </a:p>
          <a:p>
            <a:r>
              <a:rPr lang="zh-TW" altLang="en-US" dirty="0" smtClean="0"/>
              <a:t>請確定</a:t>
            </a:r>
            <a:r>
              <a:rPr lang="zh-TW" altLang="en-US" dirty="0" smtClean="0">
                <a:solidFill>
                  <a:schemeClr val="accent1"/>
                </a:solidFill>
              </a:rPr>
              <a:t>網頁載入完</a:t>
            </a:r>
            <a:r>
              <a:rPr lang="zh-TW" altLang="en-US" dirty="0">
                <a:solidFill>
                  <a:schemeClr val="accent1"/>
                </a:solidFill>
              </a:rPr>
              <a:t>成</a:t>
            </a:r>
            <a:r>
              <a:rPr lang="zh-TW" altLang="en-US" dirty="0" smtClean="0"/>
              <a:t>之後再加入偵聽事件！！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err="1" smtClean="0"/>
              <a:t>window.onload</a:t>
            </a:r>
            <a:r>
              <a:rPr lang="en-US" altLang="zh-TW" dirty="0" smtClean="0"/>
              <a:t>=function(){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/>
              <a:t>//</a:t>
            </a:r>
            <a:r>
              <a:rPr lang="zh-TW" altLang="en-US" dirty="0"/>
              <a:t>當網頁載入以後裡面的程式碼開始動作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br>
              <a:rPr lang="en-US" altLang="zh-TW" dirty="0" smtClean="0"/>
            </a:br>
            <a:r>
              <a:rPr lang="en-US" altLang="zh-TW" dirty="0" smtClean="0"/>
              <a:t>$(document).ready(function(){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 smtClean="0"/>
              <a:t>//</a:t>
            </a:r>
            <a:r>
              <a:rPr lang="zh-TW" altLang="en-US" dirty="0" smtClean="0"/>
              <a:t>當網頁載入以後裡面的程式碼開始動作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})</a:t>
            </a:r>
          </a:p>
        </p:txBody>
      </p:sp>
    </p:spTree>
    <p:extLst>
      <p:ext uri="{BB962C8B-B14F-4D97-AF65-F5344CB8AC3E}">
        <p14:creationId xmlns:p14="http://schemas.microsoft.com/office/powerpoint/2010/main" val="334808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不具名函式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function(</a:t>
            </a:r>
            <a:r>
              <a:rPr lang="zh-TW" altLang="en-US" dirty="0" smtClean="0"/>
              <a:t>參數</a:t>
            </a:r>
            <a:r>
              <a:rPr lang="en-US" altLang="zh-TW" dirty="0" smtClean="0"/>
              <a:t>){</a:t>
            </a:r>
            <a:br>
              <a:rPr lang="en-US" altLang="zh-TW" dirty="0" smtClean="0"/>
            </a:br>
            <a:r>
              <a:rPr lang="en-US" altLang="zh-TW" dirty="0" smtClean="0"/>
              <a:t>  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zh-TW" altLang="en-US" dirty="0" smtClean="0"/>
              <a:t>常用於事件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94205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偵聽事件</a:t>
            </a:r>
            <a:r>
              <a:rPr lang="en-US" altLang="zh-TW" dirty="0" smtClean="0"/>
              <a:t>(</a:t>
            </a:r>
            <a:r>
              <a:rPr lang="zh-TW" altLang="en-US" dirty="0" smtClean="0"/>
              <a:t>純</a:t>
            </a:r>
            <a:r>
              <a:rPr lang="en-US" altLang="zh-TW" dirty="0" smtClean="0"/>
              <a:t>JS)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b="1" dirty="0">
                <a:hlinkClick r:id="rId2"/>
              </a:rPr>
              <a:t>HTML DOM </a:t>
            </a:r>
            <a:r>
              <a:rPr lang="en-US" altLang="zh-TW" sz="2000" b="1" dirty="0" smtClean="0">
                <a:hlinkClick r:id="rId2"/>
              </a:rPr>
              <a:t>Events</a:t>
            </a:r>
            <a:endParaRPr lang="en-US" altLang="zh-TW" sz="2000" dirty="0" smtClean="0"/>
          </a:p>
          <a:p>
            <a:r>
              <a:rPr lang="en-US" altLang="zh-TW" sz="2000" dirty="0" err="1" smtClean="0"/>
              <a:t>document.getElementById</a:t>
            </a:r>
            <a:r>
              <a:rPr lang="en-US" altLang="zh-TW" sz="2000" dirty="0" smtClean="0"/>
              <a:t>(“demo”).</a:t>
            </a:r>
            <a:r>
              <a:rPr lang="en-US" altLang="zh-TW" sz="2000" dirty="0" err="1" smtClean="0">
                <a:solidFill>
                  <a:schemeClr val="accent1"/>
                </a:solidFill>
              </a:rPr>
              <a:t>onclick</a:t>
            </a:r>
            <a:r>
              <a:rPr lang="en-US" altLang="zh-TW" sz="2000" dirty="0" smtClean="0"/>
              <a:t> </a:t>
            </a:r>
            <a:r>
              <a:rPr lang="en-US" altLang="zh-TW" sz="2000" dirty="0"/>
              <a:t>= function() </a:t>
            </a:r>
            <a:r>
              <a:rPr lang="en-US" altLang="zh-TW" sz="2000" dirty="0" smtClean="0"/>
              <a:t>{</a:t>
            </a:r>
            <a:br>
              <a:rPr lang="en-US" altLang="zh-TW" sz="2000" dirty="0" smtClean="0"/>
            </a:br>
            <a:r>
              <a:rPr lang="zh-TW" altLang="en-US" sz="2000" dirty="0" smtClean="0"/>
              <a:t>　</a:t>
            </a:r>
            <a:r>
              <a:rPr lang="en-US" altLang="zh-TW" sz="2000" dirty="0" smtClean="0"/>
              <a:t>//</a:t>
            </a:r>
            <a:r>
              <a:rPr lang="zh-TW" altLang="en-US" sz="2000" dirty="0" smtClean="0"/>
              <a:t>滑鼠按下時要做什麼事情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/>
              <a:t>};</a:t>
            </a:r>
          </a:p>
          <a:p>
            <a:r>
              <a:rPr lang="en-US" altLang="zh-TW" sz="2000" dirty="0" err="1"/>
              <a:t>object.</a:t>
            </a:r>
            <a:r>
              <a:rPr lang="en-US" altLang="zh-TW" sz="2000" dirty="0" err="1">
                <a:solidFill>
                  <a:schemeClr val="accent1"/>
                </a:solidFill>
              </a:rPr>
              <a:t>onkeypress</a:t>
            </a:r>
            <a:r>
              <a:rPr lang="en-US" altLang="zh-TW" sz="2000" dirty="0"/>
              <a:t> = </a:t>
            </a:r>
            <a:r>
              <a:rPr lang="en-US" altLang="zh-TW" sz="2000" dirty="0" smtClean="0"/>
              <a:t>function(e){</a:t>
            </a:r>
            <a:br>
              <a:rPr lang="en-US" altLang="zh-TW" sz="2000" dirty="0" smtClean="0"/>
            </a:br>
            <a:r>
              <a:rPr lang="zh-TW" altLang="en-US" sz="2000" dirty="0" smtClean="0"/>
              <a:t>   </a:t>
            </a:r>
            <a:r>
              <a:rPr lang="en-US" altLang="zh-TW" sz="2000" dirty="0" smtClean="0"/>
              <a:t>console.log(“</a:t>
            </a:r>
            <a:r>
              <a:rPr lang="zh-TW" altLang="en-US" sz="2000" dirty="0" smtClean="0"/>
              <a:t>按下的</a:t>
            </a:r>
            <a:r>
              <a:rPr lang="zh-TW" altLang="en-US" sz="2000" dirty="0" smtClean="0">
                <a:solidFill>
                  <a:schemeClr val="accent1"/>
                </a:solidFill>
              </a:rPr>
              <a:t>按鍵名稱</a:t>
            </a:r>
            <a:r>
              <a:rPr lang="zh-TW" altLang="en-US" sz="2000" dirty="0" smtClean="0"/>
              <a:t>是</a:t>
            </a:r>
            <a:r>
              <a:rPr lang="en-US" altLang="zh-TW" sz="2000" dirty="0" smtClean="0"/>
              <a:t>: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”</a:t>
            </a:r>
            <a:r>
              <a:rPr lang="zh-TW" altLang="en-US" sz="2000" dirty="0" smtClean="0"/>
              <a:t> </a:t>
            </a:r>
            <a:r>
              <a:rPr lang="en-US" altLang="zh-TW" sz="2000" dirty="0" smtClean="0"/>
              <a:t>+</a:t>
            </a:r>
            <a:r>
              <a:rPr lang="zh-TW" altLang="en-US" sz="2000" dirty="0" smtClean="0"/>
              <a:t> </a:t>
            </a:r>
            <a:r>
              <a:rPr lang="en-US" altLang="zh-TW" sz="2000" dirty="0" err="1" smtClean="0"/>
              <a:t>e.</a:t>
            </a:r>
            <a:r>
              <a:rPr lang="en-US" altLang="zh-TW" sz="2000" dirty="0" err="1" smtClean="0">
                <a:solidFill>
                  <a:schemeClr val="accent1"/>
                </a:solidFill>
              </a:rPr>
              <a:t>key</a:t>
            </a:r>
            <a:r>
              <a:rPr lang="en-US" altLang="zh-TW" sz="2000" dirty="0" smtClean="0"/>
              <a:t>);</a:t>
            </a:r>
            <a:br>
              <a:rPr lang="en-US" altLang="zh-TW" sz="2000" dirty="0" smtClean="0"/>
            </a:br>
            <a:r>
              <a:rPr lang="en-US" altLang="zh-TW" sz="2000" dirty="0" smtClean="0"/>
              <a:t>};</a:t>
            </a:r>
          </a:p>
          <a:p>
            <a:r>
              <a:rPr lang="en-US" altLang="zh-TW" sz="2000" dirty="0" err="1"/>
              <a:t>object.</a:t>
            </a:r>
            <a:r>
              <a:rPr lang="en-US" altLang="zh-TW" sz="2000" dirty="0" err="1">
                <a:solidFill>
                  <a:schemeClr val="accent1"/>
                </a:solidFill>
              </a:rPr>
              <a:t>onkeypress</a:t>
            </a:r>
            <a:r>
              <a:rPr lang="en-US" altLang="zh-TW" sz="2000" dirty="0"/>
              <a:t> = function(e){</a:t>
            </a:r>
            <a:br>
              <a:rPr lang="en-US" altLang="zh-TW" sz="2000" dirty="0"/>
            </a:br>
            <a:r>
              <a:rPr lang="zh-TW" altLang="en-US" sz="2000" dirty="0"/>
              <a:t>   </a:t>
            </a:r>
            <a:r>
              <a:rPr lang="en-US" altLang="zh-TW" sz="2000" dirty="0"/>
              <a:t>console.log(“</a:t>
            </a:r>
            <a:r>
              <a:rPr lang="zh-TW" altLang="en-US" sz="2000" dirty="0"/>
              <a:t>按下的</a:t>
            </a:r>
            <a:r>
              <a:rPr lang="zh-TW" altLang="en-US" sz="2000" dirty="0">
                <a:solidFill>
                  <a:schemeClr val="accent1"/>
                </a:solidFill>
              </a:rPr>
              <a:t>按鍵</a:t>
            </a:r>
            <a:r>
              <a:rPr lang="en-US" altLang="zh-TW" sz="2000" dirty="0">
                <a:solidFill>
                  <a:schemeClr val="accent1"/>
                </a:solidFill>
              </a:rPr>
              <a:t>Unicode</a:t>
            </a:r>
            <a:r>
              <a:rPr lang="zh-TW" altLang="en-US" sz="2000" dirty="0">
                <a:solidFill>
                  <a:schemeClr val="accent1"/>
                </a:solidFill>
              </a:rPr>
              <a:t>編號</a:t>
            </a:r>
            <a:r>
              <a:rPr lang="zh-TW" altLang="en-US" sz="2000" dirty="0" smtClean="0"/>
              <a:t>是</a:t>
            </a:r>
            <a:r>
              <a:rPr lang="en-US" altLang="zh-TW" sz="2000" dirty="0"/>
              <a:t>:</a:t>
            </a:r>
            <a:r>
              <a:rPr lang="zh-TW" altLang="en-US" sz="2000" dirty="0"/>
              <a:t> </a:t>
            </a:r>
            <a:r>
              <a:rPr lang="en-US" altLang="zh-TW" sz="2000" dirty="0"/>
              <a:t>”</a:t>
            </a:r>
            <a:r>
              <a:rPr lang="zh-TW" altLang="en-US" sz="2000" dirty="0"/>
              <a:t> </a:t>
            </a:r>
            <a:r>
              <a:rPr lang="en-US" altLang="zh-TW" sz="2000" dirty="0"/>
              <a:t>+</a:t>
            </a:r>
            <a:r>
              <a:rPr lang="zh-TW" altLang="en-US" sz="2000" dirty="0"/>
              <a:t> </a:t>
            </a:r>
            <a:r>
              <a:rPr lang="en-US" altLang="zh-TW" sz="2000" dirty="0" err="1" smtClean="0"/>
              <a:t>e.</a:t>
            </a:r>
            <a:r>
              <a:rPr lang="en-US" altLang="zh-TW" sz="2000" dirty="0" err="1">
                <a:solidFill>
                  <a:schemeClr val="accent1"/>
                </a:solidFill>
              </a:rPr>
              <a:t>keycode</a:t>
            </a:r>
            <a:r>
              <a:rPr lang="en-US" altLang="zh-TW" sz="2000" dirty="0" smtClean="0"/>
              <a:t>);</a:t>
            </a:r>
            <a:br>
              <a:rPr lang="en-US" altLang="zh-TW" sz="2000" dirty="0" smtClean="0"/>
            </a:br>
            <a:r>
              <a:rPr lang="en-US" altLang="zh-TW" sz="2000" dirty="0" smtClean="0"/>
              <a:t>};</a:t>
            </a:r>
          </a:p>
        </p:txBody>
      </p:sp>
    </p:spTree>
    <p:extLst>
      <p:ext uri="{BB962C8B-B14F-4D97-AF65-F5344CB8AC3E}">
        <p14:creationId xmlns:p14="http://schemas.microsoft.com/office/powerpoint/2010/main" val="59607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為某個元件增加、移除偵聽事件</a:t>
            </a:r>
            <a:r>
              <a:rPr lang="en-US" altLang="zh-TW" dirty="0" smtClean="0"/>
              <a:t>(</a:t>
            </a:r>
            <a:r>
              <a:rPr lang="zh-TW" altLang="en-US" dirty="0" smtClean="0"/>
              <a:t>純</a:t>
            </a:r>
            <a:r>
              <a:rPr lang="en-US" altLang="zh-TW" dirty="0" smtClean="0"/>
              <a:t>JS)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b="1" dirty="0">
                <a:hlinkClick r:id="rId2"/>
              </a:rPr>
              <a:t>JavaScript HTML DOM </a:t>
            </a:r>
            <a:r>
              <a:rPr lang="en-US" altLang="zh-TW" sz="2000" b="1" dirty="0" err="1">
                <a:hlinkClick r:id="rId2"/>
              </a:rPr>
              <a:t>EventListener</a:t>
            </a:r>
            <a:endParaRPr lang="en-US" altLang="zh-TW" sz="2000" b="1" dirty="0"/>
          </a:p>
          <a:p>
            <a:r>
              <a:rPr lang="en-US" altLang="zh-TW" sz="2000" dirty="0" smtClean="0"/>
              <a:t>#</a:t>
            </a:r>
            <a:r>
              <a:rPr lang="en-US" altLang="zh-TW" sz="2000" dirty="0" err="1" smtClean="0"/>
              <a:t>myBtn</a:t>
            </a:r>
            <a:r>
              <a:rPr lang="zh-TW" altLang="en-US" sz="2000" dirty="0" smtClean="0"/>
              <a:t> </a:t>
            </a:r>
            <a:r>
              <a:rPr lang="zh-TW" altLang="en-US" sz="2000" dirty="0" smtClean="0">
                <a:solidFill>
                  <a:schemeClr val="accent1"/>
                </a:solidFill>
              </a:rPr>
              <a:t>加入</a:t>
            </a:r>
            <a:r>
              <a:rPr lang="zh-TW" altLang="en-US" sz="2000" dirty="0" smtClean="0"/>
              <a:t>偵聽事件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err="1"/>
              <a:t>document.getElementById</a:t>
            </a:r>
            <a:r>
              <a:rPr lang="en-US" altLang="zh-TW" sz="2000" dirty="0"/>
              <a:t> (" </a:t>
            </a:r>
            <a:r>
              <a:rPr lang="en-US" altLang="zh-TW" sz="2000" dirty="0" err="1"/>
              <a:t>myBtn</a:t>
            </a:r>
            <a:r>
              <a:rPr lang="en-US" altLang="zh-TW" sz="2000" dirty="0"/>
              <a:t> </a:t>
            </a:r>
            <a:r>
              <a:rPr lang="en-US" altLang="zh-TW" sz="2000" dirty="0" smtClean="0"/>
              <a:t>").</a:t>
            </a:r>
            <a:r>
              <a:rPr lang="en-US" altLang="zh-TW" sz="2000" dirty="0" err="1" smtClean="0">
                <a:solidFill>
                  <a:schemeClr val="accent1"/>
                </a:solidFill>
              </a:rPr>
              <a:t>addEventListener</a:t>
            </a:r>
            <a:r>
              <a:rPr lang="en-US" altLang="zh-TW" sz="2000" dirty="0" smtClean="0"/>
              <a:t>(“click”, </a:t>
            </a:r>
            <a:r>
              <a:rPr lang="en-US" altLang="zh-TW" sz="2000" dirty="0" err="1" smtClean="0"/>
              <a:t>myFunction,false</a:t>
            </a:r>
            <a:r>
              <a:rPr lang="en-US" altLang="zh-TW" sz="2000" dirty="0" smtClean="0"/>
              <a:t>);</a:t>
            </a:r>
          </a:p>
          <a:p>
            <a:r>
              <a:rPr lang="en-US" altLang="zh-TW" sz="2000" dirty="0"/>
              <a:t>#</a:t>
            </a:r>
            <a:r>
              <a:rPr lang="en-US" altLang="zh-TW" sz="2000" dirty="0" err="1" smtClean="0"/>
              <a:t>myBtn</a:t>
            </a:r>
            <a:r>
              <a:rPr lang="zh-TW" altLang="en-US" sz="2000" dirty="0" smtClean="0"/>
              <a:t> </a:t>
            </a:r>
            <a:r>
              <a:rPr lang="zh-TW" altLang="en-US" sz="2000" dirty="0" smtClean="0">
                <a:solidFill>
                  <a:schemeClr val="accent1"/>
                </a:solidFill>
              </a:rPr>
              <a:t>移除</a:t>
            </a:r>
            <a:r>
              <a:rPr lang="zh-TW" altLang="en-US" sz="2000" dirty="0" smtClean="0"/>
              <a:t>偵</a:t>
            </a:r>
            <a:r>
              <a:rPr lang="zh-TW" altLang="en-US" sz="2000" dirty="0"/>
              <a:t>聽事件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err="1" smtClean="0"/>
              <a:t>document.getElementById</a:t>
            </a:r>
            <a:r>
              <a:rPr lang="en-US" altLang="zh-TW" sz="2000" dirty="0"/>
              <a:t>(" </a:t>
            </a:r>
            <a:r>
              <a:rPr lang="en-US" altLang="zh-TW" sz="2000" dirty="0" err="1"/>
              <a:t>myBtn</a:t>
            </a:r>
            <a:r>
              <a:rPr lang="en-US" altLang="zh-TW" sz="2000" dirty="0"/>
              <a:t> ").</a:t>
            </a:r>
            <a:r>
              <a:rPr lang="en-US" altLang="zh-TW" sz="2000" dirty="0" err="1">
                <a:solidFill>
                  <a:schemeClr val="accent1"/>
                </a:solidFill>
              </a:rPr>
              <a:t>removeEventListener</a:t>
            </a:r>
            <a:r>
              <a:rPr lang="en-US" altLang="zh-TW" sz="2000" dirty="0" smtClean="0"/>
              <a:t>("</a:t>
            </a:r>
            <a:r>
              <a:rPr lang="en-US" altLang="zh-TW" sz="2000" dirty="0"/>
              <a:t> click </a:t>
            </a:r>
            <a:r>
              <a:rPr lang="en-US" altLang="zh-TW" sz="2000" dirty="0" smtClean="0"/>
              <a:t>", </a:t>
            </a:r>
            <a:r>
              <a:rPr lang="en-US" altLang="zh-TW" sz="2000" dirty="0" err="1"/>
              <a:t>myFunction</a:t>
            </a:r>
            <a:r>
              <a:rPr lang="en-US" altLang="zh-TW" sz="2000" dirty="0" smtClean="0"/>
              <a:t>);</a:t>
            </a:r>
            <a:br>
              <a:rPr lang="en-US" altLang="zh-TW" sz="2000" dirty="0" smtClean="0"/>
            </a:br>
            <a:r>
              <a:rPr lang="en-US" altLang="zh-TW" sz="2000" dirty="0" smtClean="0"/>
              <a:t>}</a:t>
            </a:r>
          </a:p>
          <a:p>
            <a:r>
              <a:rPr lang="en-US" altLang="zh-TW" sz="2000" b="1" dirty="0" err="1">
                <a:hlinkClick r:id="rId3"/>
              </a:rPr>
              <a:t>addEventListener</a:t>
            </a:r>
            <a:r>
              <a:rPr lang="zh-TW" altLang="en-US" sz="2000" b="1" dirty="0">
                <a:hlinkClick r:id="rId3"/>
              </a:rPr>
              <a:t>的第三個</a:t>
            </a:r>
            <a:r>
              <a:rPr lang="zh-TW" altLang="en-US" sz="2000" b="1" dirty="0" smtClean="0">
                <a:hlinkClick r:id="rId3"/>
              </a:rPr>
              <a:t>參數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6009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偵聽事件</a:t>
            </a:r>
            <a:r>
              <a:rPr lang="en-US" altLang="zh-TW" dirty="0" smtClean="0"/>
              <a:t>(JQuery)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000" b="1" dirty="0">
                <a:hlinkClick r:id="rId2"/>
              </a:rPr>
              <a:t>jQuery Event Methods</a:t>
            </a:r>
            <a:endParaRPr lang="en-US" altLang="zh-TW" sz="2000" b="1" dirty="0"/>
          </a:p>
          <a:p>
            <a:r>
              <a:rPr lang="en-US" altLang="zh-TW" sz="2000" dirty="0" smtClean="0"/>
              <a:t>$("</a:t>
            </a:r>
            <a:r>
              <a:rPr lang="en-US" altLang="zh-TW" sz="2000" dirty="0"/>
              <a:t>p").</a:t>
            </a:r>
            <a:r>
              <a:rPr lang="en-US" altLang="zh-TW" sz="2000" dirty="0">
                <a:solidFill>
                  <a:schemeClr val="accent1"/>
                </a:solidFill>
              </a:rPr>
              <a:t>click</a:t>
            </a:r>
            <a:r>
              <a:rPr lang="en-US" altLang="zh-TW" sz="2000" dirty="0"/>
              <a:t>(function(){</a:t>
            </a:r>
            <a:br>
              <a:rPr lang="en-US" altLang="zh-TW" sz="2000" dirty="0"/>
            </a:br>
            <a:r>
              <a:rPr lang="en-US" altLang="zh-TW" sz="2000" dirty="0"/>
              <a:t>    alert("The paragraph was clicked.");</a:t>
            </a:r>
            <a:br>
              <a:rPr lang="en-US" altLang="zh-TW" sz="2000" dirty="0"/>
            </a:br>
            <a:r>
              <a:rPr lang="en-US" altLang="zh-TW" sz="2000" dirty="0"/>
              <a:t>}); </a:t>
            </a:r>
            <a:endParaRPr lang="en-US" altLang="zh-TW" sz="2000" dirty="0" smtClean="0"/>
          </a:p>
          <a:p>
            <a:r>
              <a:rPr lang="en-US" altLang="zh-TW" sz="2000" dirty="0" smtClean="0"/>
              <a:t>$(“#</a:t>
            </a:r>
            <a:r>
              <a:rPr lang="en-US" altLang="zh-TW" sz="2000" dirty="0" err="1" smtClean="0"/>
              <a:t>textinput</a:t>
            </a:r>
            <a:r>
              <a:rPr lang="en-US" altLang="zh-TW" sz="2000" dirty="0" smtClean="0"/>
              <a:t>”).</a:t>
            </a:r>
            <a:r>
              <a:rPr lang="en-US" altLang="zh-TW" sz="2000" dirty="0" err="1">
                <a:solidFill>
                  <a:schemeClr val="accent1"/>
                </a:solidFill>
              </a:rPr>
              <a:t>keydown</a:t>
            </a:r>
            <a:r>
              <a:rPr lang="en-US" altLang="zh-TW" sz="2000" dirty="0"/>
              <a:t>(function(e) </a:t>
            </a:r>
            <a:r>
              <a:rPr lang="en-US" altLang="zh-TW" sz="2000" dirty="0" smtClean="0"/>
              <a:t>{</a:t>
            </a:r>
            <a:br>
              <a:rPr lang="en-US" altLang="zh-TW" sz="2000" dirty="0" smtClean="0"/>
            </a:br>
            <a:r>
              <a:rPr lang="en-US" altLang="zh-TW" sz="2000" dirty="0" smtClean="0"/>
              <a:t> </a:t>
            </a:r>
            <a:r>
              <a:rPr lang="zh-TW" altLang="en-US" sz="2000" dirty="0" smtClean="0"/>
              <a:t>    </a:t>
            </a:r>
            <a:r>
              <a:rPr lang="en-US" altLang="zh-TW" sz="2000" dirty="0" smtClean="0"/>
              <a:t>console.log</a:t>
            </a:r>
            <a:r>
              <a:rPr lang="en-US" altLang="zh-TW" sz="2000" dirty="0"/>
              <a:t>(“</a:t>
            </a:r>
            <a:r>
              <a:rPr lang="zh-TW" altLang="en-US" sz="2000" dirty="0"/>
              <a:t>按下的</a:t>
            </a:r>
            <a:r>
              <a:rPr lang="zh-TW" altLang="en-US" sz="2000" dirty="0">
                <a:solidFill>
                  <a:schemeClr val="accent1"/>
                </a:solidFill>
              </a:rPr>
              <a:t>按鍵名稱</a:t>
            </a:r>
            <a:r>
              <a:rPr lang="zh-TW" altLang="en-US" sz="2000" dirty="0"/>
              <a:t>是</a:t>
            </a:r>
            <a:r>
              <a:rPr lang="en-US" altLang="zh-TW" sz="2000" dirty="0"/>
              <a:t>:</a:t>
            </a:r>
            <a:r>
              <a:rPr lang="zh-TW" altLang="en-US" sz="2000" dirty="0"/>
              <a:t> </a:t>
            </a:r>
            <a:r>
              <a:rPr lang="en-US" altLang="zh-TW" sz="2000" dirty="0"/>
              <a:t>”</a:t>
            </a:r>
            <a:r>
              <a:rPr lang="zh-TW" altLang="en-US" sz="2000" dirty="0"/>
              <a:t> </a:t>
            </a:r>
            <a:r>
              <a:rPr lang="en-US" altLang="zh-TW" sz="2000" dirty="0"/>
              <a:t>+</a:t>
            </a:r>
            <a:r>
              <a:rPr lang="zh-TW" altLang="en-US" sz="2000" dirty="0"/>
              <a:t> </a:t>
            </a:r>
            <a:r>
              <a:rPr lang="en-US" altLang="zh-TW" sz="2000" dirty="0" err="1"/>
              <a:t>e.</a:t>
            </a:r>
            <a:r>
              <a:rPr lang="en-US" altLang="zh-TW" sz="2000" dirty="0" err="1">
                <a:solidFill>
                  <a:schemeClr val="accent1"/>
                </a:solidFill>
              </a:rPr>
              <a:t>key</a:t>
            </a:r>
            <a:r>
              <a:rPr lang="en-US" altLang="zh-TW" sz="2000" dirty="0"/>
              <a:t>);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en-US" altLang="zh-TW" sz="2000" dirty="0" smtClean="0"/>
              <a:t>  });</a:t>
            </a:r>
          </a:p>
          <a:p>
            <a:r>
              <a:rPr lang="en-US" altLang="zh-TW" sz="2000" dirty="0" smtClean="0"/>
              <a:t>$(“#</a:t>
            </a:r>
            <a:r>
              <a:rPr lang="en-US" altLang="zh-TW" sz="2000" dirty="0" err="1" smtClean="0"/>
              <a:t>textinput</a:t>
            </a:r>
            <a:r>
              <a:rPr lang="en-US" altLang="zh-TW" sz="2000" dirty="0" smtClean="0"/>
              <a:t>”).</a:t>
            </a:r>
            <a:r>
              <a:rPr lang="en-US" altLang="zh-TW" sz="2000" dirty="0" err="1" smtClean="0">
                <a:solidFill>
                  <a:schemeClr val="accent1"/>
                </a:solidFill>
              </a:rPr>
              <a:t>keyup</a:t>
            </a:r>
            <a:r>
              <a:rPr lang="en-US" altLang="zh-TW" sz="2000" dirty="0" smtClean="0"/>
              <a:t>(function(e</a:t>
            </a:r>
            <a:r>
              <a:rPr lang="en-US" altLang="zh-TW" sz="2000" dirty="0"/>
              <a:t>) {</a:t>
            </a:r>
            <a:br>
              <a:rPr lang="en-US" altLang="zh-TW" sz="2000" dirty="0"/>
            </a:br>
            <a:r>
              <a:rPr lang="en-US" altLang="zh-TW" sz="2000" dirty="0"/>
              <a:t> </a:t>
            </a:r>
            <a:r>
              <a:rPr lang="zh-TW" altLang="en-US" sz="2000" dirty="0" smtClean="0"/>
              <a:t>    </a:t>
            </a:r>
            <a:r>
              <a:rPr lang="en-US" altLang="zh-TW" sz="2000" dirty="0" smtClean="0"/>
              <a:t>console.log</a:t>
            </a:r>
            <a:r>
              <a:rPr lang="en-US" altLang="zh-TW" sz="2000" dirty="0"/>
              <a:t>(“</a:t>
            </a:r>
            <a:r>
              <a:rPr lang="zh-TW" altLang="en-US" sz="2000" dirty="0"/>
              <a:t>按下的</a:t>
            </a:r>
            <a:r>
              <a:rPr lang="zh-TW" altLang="en-US" sz="2000" dirty="0">
                <a:solidFill>
                  <a:schemeClr val="accent1"/>
                </a:solidFill>
              </a:rPr>
              <a:t>按鍵</a:t>
            </a:r>
            <a:r>
              <a:rPr lang="en-US" altLang="zh-TW" sz="2000" dirty="0">
                <a:solidFill>
                  <a:schemeClr val="accent1"/>
                </a:solidFill>
              </a:rPr>
              <a:t>Unicode</a:t>
            </a:r>
            <a:r>
              <a:rPr lang="zh-TW" altLang="en-US" sz="2000" dirty="0">
                <a:solidFill>
                  <a:schemeClr val="accent1"/>
                </a:solidFill>
              </a:rPr>
              <a:t>編號</a:t>
            </a:r>
            <a:r>
              <a:rPr lang="zh-TW" altLang="en-US" sz="2000" dirty="0"/>
              <a:t>是</a:t>
            </a:r>
            <a:r>
              <a:rPr lang="en-US" altLang="zh-TW" sz="2000" dirty="0"/>
              <a:t>:</a:t>
            </a:r>
            <a:r>
              <a:rPr lang="zh-TW" altLang="en-US" sz="2000" dirty="0"/>
              <a:t> </a:t>
            </a:r>
            <a:r>
              <a:rPr lang="en-US" altLang="zh-TW" sz="2000" dirty="0"/>
              <a:t>”</a:t>
            </a:r>
            <a:r>
              <a:rPr lang="zh-TW" altLang="en-US" sz="2000" dirty="0"/>
              <a:t> </a:t>
            </a:r>
            <a:r>
              <a:rPr lang="en-US" altLang="zh-TW" sz="2000" dirty="0"/>
              <a:t>+</a:t>
            </a:r>
            <a:r>
              <a:rPr lang="zh-TW" altLang="en-US" sz="2000" dirty="0"/>
              <a:t> </a:t>
            </a:r>
            <a:r>
              <a:rPr lang="en-US" altLang="zh-TW" sz="2000" dirty="0" err="1"/>
              <a:t>e.</a:t>
            </a:r>
            <a:r>
              <a:rPr lang="en-US" altLang="zh-TW" sz="2000" dirty="0" err="1">
                <a:solidFill>
                  <a:schemeClr val="accent1"/>
                </a:solidFill>
              </a:rPr>
              <a:t>keycode</a:t>
            </a:r>
            <a:r>
              <a:rPr lang="en-US" altLang="zh-TW" sz="2000" dirty="0"/>
              <a:t>);</a:t>
            </a:r>
            <a:br>
              <a:rPr lang="en-US" altLang="zh-TW" sz="2000" dirty="0"/>
            </a:br>
            <a:r>
              <a:rPr lang="en-US" altLang="zh-TW" sz="2000" dirty="0"/>
              <a:t>  </a:t>
            </a:r>
            <a:r>
              <a:rPr lang="en-US" altLang="zh-TW" sz="2000" dirty="0" smtClean="0"/>
              <a:t>});</a:t>
            </a:r>
            <a:endParaRPr lang="en-US" altLang="zh-TW" sz="2000" dirty="0"/>
          </a:p>
        </p:txBody>
      </p:sp>
    </p:spTree>
    <p:extLst>
      <p:ext uri="{BB962C8B-B14F-4D97-AF65-F5344CB8AC3E}">
        <p14:creationId xmlns:p14="http://schemas.microsoft.com/office/powerpoint/2010/main" val="93530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xfrm>
            <a:off x="5850194" y="2498936"/>
            <a:ext cx="4614679" cy="4260810"/>
          </a:xfrm>
        </p:spPr>
        <p:txBody>
          <a:bodyPr>
            <a:normAutofit/>
          </a:bodyPr>
          <a:lstStyle/>
          <a:p>
            <a:r>
              <a:rPr lang="en-US" altLang="zh-TW" dirty="0" err="1" smtClean="0"/>
              <a:t>div#father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    width:100%;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 err="1" smtClean="0"/>
              <a:t>div#son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en-US" altLang="zh-TW" dirty="0" smtClean="0"/>
              <a:t>   /* </a:t>
            </a:r>
            <a:r>
              <a:rPr lang="zh-TW" altLang="en-US" dirty="0" smtClean="0"/>
              <a:t>爸爸寬度＊</a:t>
            </a:r>
            <a:r>
              <a:rPr lang="en-US" altLang="zh-TW" dirty="0" smtClean="0"/>
              <a:t>0.8 */</a:t>
            </a:r>
            <a:br>
              <a:rPr lang="en-US" altLang="zh-TW" dirty="0" smtClean="0"/>
            </a:br>
            <a:r>
              <a:rPr lang="en-US" altLang="zh-TW" dirty="0" smtClean="0"/>
              <a:t>   width:80%;</a:t>
            </a:r>
            <a:br>
              <a:rPr lang="en-US" altLang="zh-TW" dirty="0" smtClean="0"/>
            </a:br>
            <a:r>
              <a:rPr lang="en-US" altLang="zh-TW" dirty="0" smtClean="0"/>
              <a:t>   margin:0 auto;</a:t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 smtClean="0"/>
              <a:t>世界的寬度以百分比定義</a:t>
            </a:r>
            <a:endParaRPr lang="zh-TW" altLang="en-US" dirty="0"/>
          </a:p>
        </p:txBody>
      </p:sp>
      <p:sp>
        <p:nvSpPr>
          <p:cNvPr id="7" name="內容版面配置區 5"/>
          <p:cNvSpPr txBox="1">
            <a:spLocks/>
          </p:cNvSpPr>
          <p:nvPr/>
        </p:nvSpPr>
        <p:spPr>
          <a:xfrm>
            <a:off x="2184330" y="2455676"/>
            <a:ext cx="3389158" cy="4260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dirty="0" smtClean="0"/>
              <a:t>&lt;div id=“father”&gt;</a:t>
            </a:r>
          </a:p>
          <a:p>
            <a:pPr marL="0" indent="0">
              <a:buNone/>
            </a:pPr>
            <a:r>
              <a:rPr lang="en-US" altLang="zh-TW" dirty="0"/>
              <a:t> </a:t>
            </a:r>
            <a:r>
              <a:rPr lang="en-US" altLang="zh-TW" dirty="0" smtClean="0"/>
              <a:t>    &lt;div id=“son”&gt;</a:t>
            </a:r>
          </a:p>
          <a:p>
            <a:pPr marL="0" indent="0">
              <a:buNone/>
            </a:pPr>
            <a:r>
              <a:rPr lang="en-US" altLang="zh-TW" dirty="0" smtClean="0"/>
              <a:t>     &lt;/div&gt;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&lt;/div&gt;</a:t>
            </a:r>
          </a:p>
        </p:txBody>
      </p:sp>
    </p:spTree>
    <p:extLst>
      <p:ext uri="{BB962C8B-B14F-4D97-AF65-F5344CB8AC3E}">
        <p14:creationId xmlns:p14="http://schemas.microsoft.com/office/powerpoint/2010/main" val="33230853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為某個元件增加偵聽事件</a:t>
            </a:r>
            <a:r>
              <a:rPr lang="en-US" altLang="zh-TW" dirty="0" smtClean="0"/>
              <a:t>(JQuery)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sz="2000" dirty="0"/>
              <a:t>$("p").on("</a:t>
            </a:r>
            <a:r>
              <a:rPr lang="en-US" altLang="zh-TW" sz="2000" dirty="0">
                <a:solidFill>
                  <a:schemeClr val="accent1"/>
                </a:solidFill>
              </a:rPr>
              <a:t>click</a:t>
            </a:r>
            <a:r>
              <a:rPr lang="en-US" altLang="zh-TW" sz="2000" dirty="0"/>
              <a:t>", function(){</a:t>
            </a:r>
            <a:br>
              <a:rPr lang="en-US" altLang="zh-TW" sz="2000" dirty="0"/>
            </a:br>
            <a:r>
              <a:rPr lang="en-US" altLang="zh-TW" sz="2000" dirty="0"/>
              <a:t>    $(this).hide();</a:t>
            </a:r>
            <a:br>
              <a:rPr lang="en-US" altLang="zh-TW" sz="2000" dirty="0"/>
            </a:br>
            <a:r>
              <a:rPr lang="en-US" altLang="zh-TW" sz="2000" dirty="0"/>
              <a:t>}); </a:t>
            </a:r>
            <a:endParaRPr lang="en-US" altLang="zh-TW" sz="2000" dirty="0" smtClean="0"/>
          </a:p>
          <a:p>
            <a:r>
              <a:rPr lang="en-US" altLang="zh-TW" sz="2000" dirty="0"/>
              <a:t>$("p").on({</a:t>
            </a:r>
            <a:br>
              <a:rPr lang="en-US" altLang="zh-TW" sz="2000" dirty="0"/>
            </a:br>
            <a:r>
              <a:rPr lang="en-US" altLang="zh-TW" sz="2000" dirty="0"/>
              <a:t>    </a:t>
            </a:r>
            <a:r>
              <a:rPr lang="en-US" altLang="zh-TW" sz="2000" dirty="0" err="1">
                <a:solidFill>
                  <a:schemeClr val="accent1"/>
                </a:solidFill>
              </a:rPr>
              <a:t>mouseenter</a:t>
            </a:r>
            <a:r>
              <a:rPr lang="en-US" altLang="zh-TW" sz="2000" dirty="0"/>
              <a:t>: function(){</a:t>
            </a:r>
            <a:br>
              <a:rPr lang="en-US" altLang="zh-TW" sz="2000" dirty="0"/>
            </a:br>
            <a:r>
              <a:rPr lang="en-US" altLang="zh-TW" sz="2000" dirty="0"/>
              <a:t>        $(this).</a:t>
            </a:r>
            <a:r>
              <a:rPr lang="en-US" altLang="zh-TW" sz="2000" dirty="0" err="1"/>
              <a:t>css</a:t>
            </a:r>
            <a:r>
              <a:rPr lang="en-US" altLang="zh-TW" sz="2000" dirty="0"/>
              <a:t>("background-color", "</a:t>
            </a:r>
            <a:r>
              <a:rPr lang="en-US" altLang="zh-TW" sz="2000" dirty="0" err="1"/>
              <a:t>lightgray</a:t>
            </a:r>
            <a:r>
              <a:rPr lang="en-US" altLang="zh-TW" sz="2000" dirty="0"/>
              <a:t>");</a:t>
            </a:r>
            <a:br>
              <a:rPr lang="en-US" altLang="zh-TW" sz="2000" dirty="0"/>
            </a:br>
            <a:r>
              <a:rPr lang="en-US" altLang="zh-TW" sz="2000" dirty="0"/>
              <a:t>    }, </a:t>
            </a:r>
            <a:br>
              <a:rPr lang="en-US" altLang="zh-TW" sz="2000" dirty="0"/>
            </a:br>
            <a:r>
              <a:rPr lang="en-US" altLang="zh-TW" sz="2000" dirty="0"/>
              <a:t>    </a:t>
            </a:r>
            <a:r>
              <a:rPr lang="en-US" altLang="zh-TW" sz="2000" dirty="0" err="1">
                <a:solidFill>
                  <a:schemeClr val="accent1"/>
                </a:solidFill>
              </a:rPr>
              <a:t>mouseleave</a:t>
            </a:r>
            <a:r>
              <a:rPr lang="en-US" altLang="zh-TW" sz="2000" dirty="0"/>
              <a:t>: function(){</a:t>
            </a:r>
            <a:br>
              <a:rPr lang="en-US" altLang="zh-TW" sz="2000" dirty="0"/>
            </a:br>
            <a:r>
              <a:rPr lang="en-US" altLang="zh-TW" sz="2000" dirty="0"/>
              <a:t>        $(this).</a:t>
            </a:r>
            <a:r>
              <a:rPr lang="en-US" altLang="zh-TW" sz="2000" dirty="0" err="1"/>
              <a:t>css</a:t>
            </a:r>
            <a:r>
              <a:rPr lang="en-US" altLang="zh-TW" sz="2000" dirty="0"/>
              <a:t>("background-color", "</a:t>
            </a:r>
            <a:r>
              <a:rPr lang="en-US" altLang="zh-TW" sz="2000" dirty="0" err="1"/>
              <a:t>lightblue</a:t>
            </a:r>
            <a:r>
              <a:rPr lang="en-US" altLang="zh-TW" sz="2000" dirty="0"/>
              <a:t>");</a:t>
            </a:r>
            <a:br>
              <a:rPr lang="en-US" altLang="zh-TW" sz="2000" dirty="0"/>
            </a:br>
            <a:r>
              <a:rPr lang="en-US" altLang="zh-TW" sz="2000" dirty="0"/>
              <a:t>    }, </a:t>
            </a:r>
            <a:br>
              <a:rPr lang="en-US" altLang="zh-TW" sz="2000" dirty="0"/>
            </a:br>
            <a:r>
              <a:rPr lang="en-US" altLang="zh-TW" sz="2000" dirty="0"/>
              <a:t>    </a:t>
            </a:r>
            <a:r>
              <a:rPr lang="en-US" altLang="zh-TW" sz="2000" dirty="0">
                <a:solidFill>
                  <a:schemeClr val="accent1"/>
                </a:solidFill>
              </a:rPr>
              <a:t>click</a:t>
            </a:r>
            <a:r>
              <a:rPr lang="en-US" altLang="zh-TW" sz="2000" dirty="0"/>
              <a:t>: function(){</a:t>
            </a:r>
            <a:br>
              <a:rPr lang="en-US" altLang="zh-TW" sz="2000" dirty="0"/>
            </a:br>
            <a:r>
              <a:rPr lang="en-US" altLang="zh-TW" sz="2000" dirty="0"/>
              <a:t>        $(this).</a:t>
            </a:r>
            <a:r>
              <a:rPr lang="en-US" altLang="zh-TW" sz="2000" dirty="0" err="1"/>
              <a:t>css</a:t>
            </a:r>
            <a:r>
              <a:rPr lang="en-US" altLang="zh-TW" sz="2000" dirty="0"/>
              <a:t>("background-color", "yellow");</a:t>
            </a:r>
            <a:br>
              <a:rPr lang="en-US" altLang="zh-TW" sz="2000" dirty="0"/>
            </a:br>
            <a:r>
              <a:rPr lang="en-US" altLang="zh-TW" sz="2000" dirty="0"/>
              <a:t>    } </a:t>
            </a:r>
            <a:br>
              <a:rPr lang="en-US" altLang="zh-TW" sz="2000" dirty="0"/>
            </a:br>
            <a:r>
              <a:rPr lang="en-US" altLang="zh-TW" sz="2000" dirty="0"/>
              <a:t>}); 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8669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為某個元件</a:t>
            </a:r>
            <a:r>
              <a:rPr lang="zh-TW" altLang="en-US" dirty="0"/>
              <a:t>移除</a:t>
            </a:r>
            <a:r>
              <a:rPr lang="zh-TW" altLang="en-US" dirty="0" smtClean="0"/>
              <a:t>偵聽事件</a:t>
            </a:r>
            <a:r>
              <a:rPr lang="en-US" altLang="zh-TW" dirty="0" smtClean="0"/>
              <a:t>(JQuery)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800" dirty="0" smtClean="0"/>
              <a:t>$("</a:t>
            </a:r>
            <a:r>
              <a:rPr lang="en-US" altLang="zh-TW" sz="1800" dirty="0"/>
              <a:t>p").off("click</a:t>
            </a:r>
            <a:r>
              <a:rPr lang="en-US" altLang="zh-TW" sz="1800" dirty="0" smtClean="0"/>
              <a:t>");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1047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err="1" smtClean="0"/>
              <a:t>Keydown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Keyup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KeyPress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sz="2000" b="1" dirty="0" err="1"/>
              <a:t>keydown</a:t>
            </a:r>
            <a:r>
              <a:rPr lang="zh-TW" altLang="en-US" sz="2000" dirty="0"/>
              <a:t/>
            </a:r>
            <a:br>
              <a:rPr lang="zh-TW" altLang="en-US" sz="2000" dirty="0"/>
            </a:br>
            <a:r>
              <a:rPr lang="zh-TW" altLang="en-US" sz="2000" dirty="0" smtClean="0"/>
              <a:t>指</a:t>
            </a:r>
            <a:r>
              <a:rPr lang="zh-TW" altLang="en-US" sz="2000" dirty="0">
                <a:solidFill>
                  <a:schemeClr val="accent1"/>
                </a:solidFill>
              </a:rPr>
              <a:t>按下鍵盤</a:t>
            </a:r>
            <a:r>
              <a:rPr lang="zh-TW" altLang="en-US" sz="2000" dirty="0"/>
              <a:t>的那個剎那，任何的鍵盤按鍵按下都可以取得對應的鍵盤代碼，也就是所謂的</a:t>
            </a:r>
            <a:r>
              <a:rPr lang="en-US" altLang="zh-TW" sz="2000" dirty="0" err="1"/>
              <a:t>keyCode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r>
              <a:rPr lang="en-US" altLang="zh-TW" sz="2000" b="1" dirty="0"/>
              <a:t>keypress</a:t>
            </a:r>
            <a:r>
              <a:rPr lang="zh-TW" altLang="en-US" sz="2000" dirty="0"/>
              <a:t/>
            </a:r>
            <a:br>
              <a:rPr lang="zh-TW" altLang="en-US" sz="2000" dirty="0"/>
            </a:br>
            <a:r>
              <a:rPr lang="zh-TW" altLang="en-US" sz="2000" dirty="0"/>
              <a:t>與</a:t>
            </a:r>
            <a:r>
              <a:rPr lang="en-US" altLang="zh-TW" sz="2000" dirty="0" err="1"/>
              <a:t>keydown</a:t>
            </a:r>
            <a:r>
              <a:rPr lang="zh-TW" altLang="en-US" sz="2000" dirty="0"/>
              <a:t>不同在於，</a:t>
            </a:r>
            <a:r>
              <a:rPr lang="en-US" altLang="zh-TW" sz="2000" dirty="0"/>
              <a:t>keypress</a:t>
            </a:r>
            <a:r>
              <a:rPr lang="zh-TW" altLang="en-US" sz="2000" dirty="0">
                <a:solidFill>
                  <a:schemeClr val="accent1"/>
                </a:solidFill>
              </a:rPr>
              <a:t>只會針對可以輸出文字符號的按鍵有效</a:t>
            </a:r>
            <a:r>
              <a:rPr lang="zh-TW" altLang="en-US" sz="2000" dirty="0"/>
              <a:t>，也就是說</a:t>
            </a:r>
            <a:r>
              <a:rPr lang="en-US" altLang="zh-TW" sz="2000" dirty="0"/>
              <a:t>ESC</a:t>
            </a:r>
            <a:r>
              <a:rPr lang="zh-TW" altLang="en-US" sz="2000" dirty="0"/>
              <a:t>、方向鍵、倒退鍵</a:t>
            </a:r>
            <a:r>
              <a:rPr lang="en-US" altLang="zh-TW" sz="2000" dirty="0"/>
              <a:t>......</a:t>
            </a:r>
            <a:r>
              <a:rPr lang="zh-TW" altLang="en-US" sz="2000" dirty="0"/>
              <a:t>等等。這類沒有辦法輸出文字的鍵無法觸發該事件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r>
              <a:rPr lang="en-US" altLang="zh-TW" sz="2000" b="1" dirty="0" err="1"/>
              <a:t>keyup</a:t>
            </a:r>
            <a:r>
              <a:rPr lang="zh-TW" altLang="en-US" sz="2000" dirty="0"/>
              <a:t/>
            </a:r>
            <a:br>
              <a:rPr lang="zh-TW" altLang="en-US" sz="2000" dirty="0"/>
            </a:br>
            <a:r>
              <a:rPr lang="zh-TW" altLang="en-US" sz="2000" dirty="0" smtClean="0"/>
              <a:t>指</a:t>
            </a:r>
            <a:r>
              <a:rPr lang="zh-TW" altLang="en-US" sz="2000" dirty="0">
                <a:solidFill>
                  <a:schemeClr val="accent1"/>
                </a:solidFill>
              </a:rPr>
              <a:t>放開鍵盤</a:t>
            </a:r>
            <a:r>
              <a:rPr lang="zh-TW" altLang="en-US" sz="2000" dirty="0"/>
              <a:t>的那個剎那，觸發該事件。因為每次只會放開鍵盤一次，所以不會有連續觸發的狀況發生。不過若是想要取得</a:t>
            </a:r>
            <a:r>
              <a:rPr lang="en-US" altLang="zh-TW" sz="2000" dirty="0"/>
              <a:t>input</a:t>
            </a:r>
            <a:r>
              <a:rPr lang="zh-TW" altLang="en-US" sz="2000" dirty="0"/>
              <a:t>的</a:t>
            </a:r>
            <a:r>
              <a:rPr lang="en-US" altLang="zh-TW" sz="2000" dirty="0"/>
              <a:t>value</a:t>
            </a:r>
            <a:r>
              <a:rPr lang="zh-TW" altLang="en-US" sz="2000" dirty="0"/>
              <a:t>，也只有在</a:t>
            </a:r>
            <a:r>
              <a:rPr lang="en-US" altLang="zh-TW" sz="2000" dirty="0" err="1"/>
              <a:t>keyup</a:t>
            </a:r>
            <a:r>
              <a:rPr lang="zh-TW" altLang="en-US" sz="2000" dirty="0"/>
              <a:t>的事件上</a:t>
            </a:r>
            <a:r>
              <a:rPr lang="zh-TW" altLang="en-US" sz="2000" dirty="0">
                <a:solidFill>
                  <a:schemeClr val="accent1"/>
                </a:solidFill>
              </a:rPr>
              <a:t>可以拿到目前最新的</a:t>
            </a:r>
            <a:r>
              <a:rPr lang="en-US" altLang="zh-TW" sz="2000" dirty="0">
                <a:solidFill>
                  <a:schemeClr val="accent1"/>
                </a:solidFill>
              </a:rPr>
              <a:t>value</a:t>
            </a:r>
            <a:r>
              <a:rPr lang="zh-TW" altLang="en-US" sz="2000" dirty="0"/>
              <a:t>。</a:t>
            </a:r>
            <a:endParaRPr lang="en-US" altLang="zh-TW" sz="2000" dirty="0" smtClean="0"/>
          </a:p>
        </p:txBody>
      </p:sp>
    </p:spTree>
    <p:extLst>
      <p:ext uri="{BB962C8B-B14F-4D97-AF65-F5344CB8AC3E}">
        <p14:creationId xmlns:p14="http://schemas.microsoft.com/office/powerpoint/2010/main" val="321065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CSS3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特效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C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497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動手時間：載入動畫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474" y="2386779"/>
            <a:ext cx="5313797" cy="3679723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540" y="2386780"/>
            <a:ext cx="5313796" cy="367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CSS </a:t>
            </a:r>
            <a:r>
              <a:rPr lang="en-US" altLang="zh-TW" dirty="0" smtClean="0"/>
              <a:t>Animations</a:t>
            </a:r>
            <a:r>
              <a:rPr lang="zh-TW" altLang="en-US" dirty="0" smtClean="0"/>
              <a:t> 動畫</a:t>
            </a:r>
            <a:endParaRPr lang="en-US" altLang="zh-TW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CSS</a:t>
            </a:r>
            <a:r>
              <a:rPr lang="zh-TW" altLang="en-US" dirty="0" smtClean="0"/>
              <a:t> </a:t>
            </a:r>
            <a:r>
              <a:rPr lang="en-US" altLang="zh-TW" dirty="0" smtClean="0"/>
              <a:t>Animation</a:t>
            </a:r>
            <a:r>
              <a:rPr lang="zh-TW" altLang="en-US" dirty="0" smtClean="0"/>
              <a:t> 讓標籤在不用</a:t>
            </a:r>
            <a:r>
              <a:rPr lang="en-US" altLang="zh-TW" dirty="0" smtClean="0"/>
              <a:t>JavaScript</a:t>
            </a:r>
            <a:r>
              <a:rPr lang="zh-TW" altLang="en-US" dirty="0" smtClean="0"/>
              <a:t> 和</a:t>
            </a:r>
            <a:r>
              <a:rPr lang="en-US" altLang="zh-TW" dirty="0" smtClean="0"/>
              <a:t>Flash</a:t>
            </a:r>
            <a:r>
              <a:rPr lang="zh-TW" altLang="en-US" dirty="0" smtClean="0"/>
              <a:t>的情況下實現動畫的特效。</a:t>
            </a:r>
            <a:endParaRPr lang="en-US" altLang="zh-TW" dirty="0" smtClean="0"/>
          </a:p>
          <a:p>
            <a:r>
              <a:rPr lang="zh-TW" altLang="en-US" dirty="0" smtClean="0"/>
              <a:t>撰寫步驟：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定義影格名稱→撰寫影格的樣式→將影格樣式套用在元件上</a:t>
            </a:r>
            <a:endParaRPr lang="en-US" altLang="zh-TW" dirty="0" smtClean="0"/>
          </a:p>
          <a:p>
            <a:r>
              <a:rPr lang="zh-TW" altLang="en-US" dirty="0">
                <a:hlinkClick r:id="rId2"/>
              </a:rPr>
              <a:t>語法</a:t>
            </a:r>
            <a:r>
              <a:rPr lang="zh-TW" altLang="en-US" dirty="0" smtClean="0">
                <a:hlinkClick r:id="rId2"/>
              </a:rPr>
              <a:t>範例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64326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定義影格：</a:t>
            </a:r>
            <a:r>
              <a:rPr lang="en-US" altLang="zh-TW" dirty="0" smtClean="0"/>
              <a:t>@</a:t>
            </a:r>
            <a:r>
              <a:rPr lang="en-US" altLang="zh-TW" dirty="0" err="1" smtClean="0"/>
              <a:t>keyframes</a:t>
            </a:r>
            <a:endParaRPr lang="en-US" altLang="zh-TW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@</a:t>
            </a:r>
            <a:r>
              <a:rPr lang="en-US" altLang="zh-TW" dirty="0" err="1"/>
              <a:t>keyframes</a:t>
            </a:r>
            <a:r>
              <a:rPr lang="en-US" altLang="zh-TW" dirty="0"/>
              <a:t> </a:t>
            </a:r>
            <a:r>
              <a:rPr lang="en-US" altLang="zh-TW" dirty="0" smtClean="0"/>
              <a:t>example </a:t>
            </a:r>
            <a:r>
              <a:rPr lang="en-US" altLang="zh-TW" dirty="0"/>
              <a:t>{</a:t>
            </a:r>
            <a:br>
              <a:rPr lang="en-US" altLang="zh-TW" dirty="0"/>
            </a:br>
            <a:r>
              <a:rPr lang="en-US" altLang="zh-TW" dirty="0"/>
              <a:t>    0%   {background-color: red</a:t>
            </a:r>
            <a:r>
              <a:rPr lang="en-US" altLang="zh-TW" dirty="0" smtClean="0"/>
              <a:t>;}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/>
              <a:t>* 動畫</a:t>
            </a:r>
            <a:r>
              <a:rPr lang="zh-TW" altLang="en-US" dirty="0">
                <a:solidFill>
                  <a:schemeClr val="accent1"/>
                </a:solidFill>
              </a:rPr>
              <a:t>一開始 </a:t>
            </a:r>
            <a:r>
              <a:rPr lang="zh-TW" altLang="en-US" dirty="0"/>
              <a:t>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/>
              <a:t>    25%  {background-color: yellow;}</a:t>
            </a:r>
            <a:br>
              <a:rPr lang="en-US" altLang="zh-TW" dirty="0"/>
            </a:br>
            <a:r>
              <a:rPr lang="en-US" altLang="zh-TW" dirty="0"/>
              <a:t>    50%  {background-color: blue;}</a:t>
            </a:r>
            <a:br>
              <a:rPr lang="en-US" altLang="zh-TW" dirty="0"/>
            </a:br>
            <a:r>
              <a:rPr lang="en-US" altLang="zh-TW" dirty="0"/>
              <a:t>    100% {background-color: green</a:t>
            </a:r>
            <a:r>
              <a:rPr lang="en-US" altLang="zh-TW" dirty="0" smtClean="0"/>
              <a:t>;}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/>
              <a:t>* 動畫</a:t>
            </a:r>
            <a:r>
              <a:rPr lang="zh-TW" altLang="en-US" dirty="0">
                <a:solidFill>
                  <a:schemeClr val="accent1"/>
                </a:solidFill>
              </a:rPr>
              <a:t>結束</a:t>
            </a:r>
            <a:r>
              <a:rPr lang="zh-TW" altLang="en-US" dirty="0"/>
              <a:t>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@</a:t>
            </a:r>
            <a:r>
              <a:rPr lang="en-US" altLang="zh-TW" dirty="0" err="1" smtClean="0"/>
              <a:t>keyframes</a:t>
            </a:r>
            <a:r>
              <a:rPr lang="zh-TW" altLang="en-US" dirty="0" smtClean="0"/>
              <a:t> </a:t>
            </a:r>
            <a:r>
              <a:rPr lang="en-US" altLang="zh-TW" dirty="0" smtClean="0"/>
              <a:t>example{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from {background-color: red</a:t>
            </a:r>
            <a:r>
              <a:rPr lang="en-US" altLang="zh-TW" dirty="0" smtClean="0"/>
              <a:t>;}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動畫</a:t>
            </a:r>
            <a:r>
              <a:rPr lang="zh-TW" altLang="en-US" dirty="0" smtClean="0">
                <a:solidFill>
                  <a:schemeClr val="accent1"/>
                </a:solidFill>
              </a:rPr>
              <a:t>一開始 </a:t>
            </a:r>
            <a:r>
              <a:rPr lang="zh-TW" altLang="en-US" dirty="0" smtClean="0"/>
              <a:t>*</a:t>
            </a:r>
            <a:r>
              <a:rPr lang="en-US" altLang="zh-TW" dirty="0" smtClean="0"/>
              <a:t>/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to {background-color: yellow</a:t>
            </a:r>
            <a:r>
              <a:rPr lang="en-US" altLang="zh-TW" dirty="0" smtClean="0"/>
              <a:t>;}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/>
              <a:t>* </a:t>
            </a:r>
            <a:r>
              <a:rPr lang="zh-TW" altLang="en-US" dirty="0" smtClean="0"/>
              <a:t>動畫</a:t>
            </a:r>
            <a:r>
              <a:rPr lang="zh-TW" altLang="en-US" dirty="0" smtClean="0">
                <a:solidFill>
                  <a:schemeClr val="accent1"/>
                </a:solidFill>
              </a:rPr>
              <a:t>結束</a:t>
            </a:r>
            <a:r>
              <a:rPr lang="zh-TW" altLang="en-US" dirty="0" smtClean="0"/>
              <a:t>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/>
              <a:t>}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96480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套用影格</a:t>
            </a:r>
            <a:endParaRPr lang="en-US" altLang="zh-TW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div {</a:t>
            </a:r>
            <a:br>
              <a:rPr lang="en-US" altLang="zh-TW" dirty="0"/>
            </a:br>
            <a:r>
              <a:rPr lang="en-US" altLang="zh-TW" dirty="0"/>
              <a:t>    animation-name: example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影格名稱*</a:t>
            </a:r>
            <a:r>
              <a:rPr lang="en-US" altLang="zh-TW" dirty="0" smtClean="0"/>
              <a:t>/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animation-duration: 5s</a:t>
            </a:r>
            <a:r>
              <a:rPr lang="en-US" altLang="zh-TW" dirty="0" smtClean="0"/>
              <a:t>;</a:t>
            </a:r>
            <a:r>
              <a:rPr lang="zh-TW" altLang="en-US" dirty="0" smtClean="0"/>
              <a:t> 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影格時間長度 *</a:t>
            </a:r>
            <a:r>
              <a:rPr lang="en-US" altLang="zh-TW" dirty="0" smtClean="0"/>
              <a:t>/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animation-timing-function: linear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 smtClean="0"/>
              <a:t>* 快慢變化 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/>
              <a:t>    animation-delay: 2s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 smtClean="0"/>
              <a:t>* 影格開始前需間隔多久 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/>
              <a:t>    animation-iteration-count: infinite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/>
              <a:t>/</a:t>
            </a:r>
            <a:r>
              <a:rPr lang="zh-TW" altLang="en-US" dirty="0" smtClean="0"/>
              <a:t>* 影格重複次數 *</a:t>
            </a:r>
            <a:r>
              <a:rPr lang="en-US" altLang="zh-TW" dirty="0"/>
              <a:t>/</a:t>
            </a:r>
            <a:br>
              <a:rPr lang="en-US" altLang="zh-TW" dirty="0"/>
            </a:br>
            <a:r>
              <a:rPr lang="en-US" altLang="zh-TW" dirty="0"/>
              <a:t>    animation-direction: alternate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*從起點或終點開始*</a:t>
            </a:r>
            <a:r>
              <a:rPr lang="en-US" altLang="zh-TW" dirty="0" smtClean="0"/>
              <a:t>/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/>
              <a:t>animation-fill-mode: both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*開始和結束時的樣式狀態*</a:t>
            </a:r>
            <a:r>
              <a:rPr lang="en-US" altLang="zh-TW" dirty="0" smtClean="0"/>
              <a:t>/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}</a:t>
            </a:r>
          </a:p>
          <a:p>
            <a:r>
              <a:rPr lang="en-US" altLang="zh-TW" dirty="0"/>
              <a:t>div {</a:t>
            </a:r>
            <a:br>
              <a:rPr lang="en-US" altLang="zh-TW" dirty="0"/>
            </a:br>
            <a:r>
              <a:rPr lang="en-US" altLang="zh-TW" dirty="0"/>
              <a:t>    animation: example 5s linear 2s infinite alternate;</a:t>
            </a:r>
            <a:br>
              <a:rPr lang="en-US" altLang="zh-TW" dirty="0"/>
            </a:br>
            <a:r>
              <a:rPr lang="en-US" altLang="zh-TW" dirty="0" smtClean="0"/>
              <a:t>}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9915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套用影格</a:t>
            </a:r>
            <a:endParaRPr lang="en-US" altLang="zh-TW" dirty="0"/>
          </a:p>
        </p:txBody>
      </p:sp>
      <p:sp>
        <p:nvSpPr>
          <p:cNvPr id="6" name="內容版面配置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animation: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name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duration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timing-function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delay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iteration-count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direction</a:t>
            </a:r>
            <a:r>
              <a:rPr lang="en-US" altLang="zh-TW" dirty="0"/>
              <a:t> </a:t>
            </a:r>
            <a:r>
              <a:rPr lang="en-US" altLang="zh-TW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fill-mode</a:t>
            </a:r>
            <a:r>
              <a:rPr lang="en-US" altLang="zh-TW" dirty="0"/>
              <a:t> </a:t>
            </a:r>
            <a:r>
              <a:rPr lang="en-US" altLang="zh-TW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play-state</a:t>
            </a:r>
            <a:r>
              <a:rPr lang="en-US" altLang="zh-TW" dirty="0" smtClean="0"/>
              <a:t>;</a:t>
            </a:r>
          </a:p>
          <a:p>
            <a:r>
              <a:rPr lang="en-US" altLang="zh-TW" dirty="0"/>
              <a:t>div </a:t>
            </a:r>
            <a:r>
              <a:rPr lang="en-US" altLang="zh-TW" dirty="0" smtClean="0"/>
              <a:t>{</a:t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 smtClean="0"/>
              <a:t>animation-play-state</a:t>
            </a:r>
            <a:r>
              <a:rPr lang="en-US" altLang="zh-TW" dirty="0"/>
              <a:t>: </a:t>
            </a:r>
            <a:r>
              <a:rPr lang="en-US" altLang="zh-TW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paused</a:t>
            </a:r>
            <a:r>
              <a:rPr lang="en-US" altLang="zh-TW" dirty="0" err="1"/>
              <a:t>|</a:t>
            </a:r>
            <a:r>
              <a:rPr lang="en-US" altLang="zh-TW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running</a:t>
            </a:r>
            <a:r>
              <a:rPr lang="en-US" altLang="zh-TW" dirty="0" err="1"/>
              <a:t>|</a:t>
            </a:r>
            <a:r>
              <a:rPr lang="en-US" altLang="zh-TW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initial</a:t>
            </a:r>
            <a:r>
              <a:rPr lang="en-US" altLang="zh-TW" dirty="0" err="1"/>
              <a:t>|</a:t>
            </a:r>
            <a:r>
              <a:rPr lang="en-US" altLang="zh-TW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inherit</a:t>
            </a:r>
            <a:r>
              <a:rPr lang="en-US" altLang="zh-TW" dirty="0"/>
              <a:t>;</a:t>
            </a:r>
            <a:br>
              <a:rPr lang="en-US" altLang="zh-TW" dirty="0"/>
            </a:br>
            <a:r>
              <a:rPr lang="en-US" altLang="zh-TW" dirty="0"/>
              <a:t>}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92557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CSS </a:t>
            </a:r>
            <a:r>
              <a:rPr lang="en-US" altLang="zh-TW" dirty="0" smtClean="0"/>
              <a:t>Transitions</a:t>
            </a:r>
            <a:r>
              <a:rPr lang="zh-TW" altLang="en-US" dirty="0" smtClean="0"/>
              <a:t> 轉場 </a:t>
            </a:r>
            <a:r>
              <a:rPr lang="en-US" altLang="zh-TW" dirty="0" smtClean="0"/>
              <a:t>(</a:t>
            </a:r>
            <a:r>
              <a:rPr lang="zh-TW" altLang="en-US" dirty="0"/>
              <a:t>從 </a:t>
            </a:r>
            <a:r>
              <a:rPr lang="en-US" altLang="zh-TW" dirty="0"/>
              <a:t>A </a:t>
            </a:r>
            <a:r>
              <a:rPr lang="zh-TW" altLang="en-US" dirty="0"/>
              <a:t>狀態，轉變成 </a:t>
            </a:r>
            <a:r>
              <a:rPr lang="en-US" altLang="zh-TW" dirty="0"/>
              <a:t>B </a:t>
            </a:r>
            <a:r>
              <a:rPr lang="zh-TW" altLang="en-US" dirty="0" smtClean="0"/>
              <a:t>狀態的過程</a:t>
            </a:r>
            <a:r>
              <a:rPr lang="en-US" altLang="zh-TW" dirty="0" smtClean="0"/>
              <a:t>)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TW" dirty="0"/>
              <a:t>div </a:t>
            </a:r>
            <a:r>
              <a:rPr lang="en-US" altLang="zh-TW" dirty="0" smtClean="0"/>
              <a:t>{</a:t>
            </a:r>
            <a:r>
              <a:rPr lang="zh-TW" altLang="en-US" dirty="0" smtClean="0"/>
              <a:t> </a:t>
            </a:r>
            <a:r>
              <a:rPr lang="en-US" altLang="zh-TW" dirty="0" smtClean="0"/>
              <a:t>//</a:t>
            </a:r>
            <a:r>
              <a:rPr lang="zh-TW" altLang="en-US" dirty="0" smtClean="0">
                <a:solidFill>
                  <a:schemeClr val="accent1"/>
                </a:solidFill>
              </a:rPr>
              <a:t>轉場前</a:t>
            </a:r>
            <a:r>
              <a:rPr lang="zh-TW" altLang="en-US" dirty="0" smtClean="0"/>
              <a:t>的</a:t>
            </a:r>
            <a:r>
              <a:rPr lang="en-US" altLang="zh-TW" dirty="0" smtClean="0"/>
              <a:t>A</a:t>
            </a:r>
            <a:r>
              <a:rPr lang="zh-TW" altLang="en-US" dirty="0" smtClean="0"/>
              <a:t>狀態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width</a:t>
            </a:r>
            <a:r>
              <a:rPr lang="en-US" altLang="zh-TW" dirty="0"/>
              <a:t>: 100px;</a:t>
            </a:r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height</a:t>
            </a:r>
            <a:r>
              <a:rPr lang="en-US" altLang="zh-TW" dirty="0"/>
              <a:t>: 100px;</a:t>
            </a:r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background</a:t>
            </a:r>
            <a:r>
              <a:rPr lang="en-US" altLang="zh-TW" dirty="0"/>
              <a:t>: red;</a:t>
            </a:r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-</a:t>
            </a:r>
            <a:r>
              <a:rPr lang="en-US" altLang="zh-TW" dirty="0" err="1"/>
              <a:t>webkit</a:t>
            </a:r>
            <a:r>
              <a:rPr lang="en-US" altLang="zh-TW" dirty="0"/>
              <a:t>-transition: width 2s; /* For Safari 3.1 to 6.0 */</a:t>
            </a:r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transition</a:t>
            </a:r>
            <a:r>
              <a:rPr lang="en-US" altLang="zh-TW" dirty="0"/>
              <a:t>: width 2s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要轉場的樣式規則、轉場間隔 *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pPr marL="0" indent="0"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}</a:t>
            </a:r>
            <a:endParaRPr lang="en-US" altLang="zh-TW" dirty="0"/>
          </a:p>
          <a:p>
            <a:r>
              <a:rPr lang="en-US" altLang="zh-TW" dirty="0" err="1" smtClean="0"/>
              <a:t>div:hover</a:t>
            </a:r>
            <a:r>
              <a:rPr lang="en-US" altLang="zh-TW" dirty="0" smtClean="0"/>
              <a:t> {</a:t>
            </a:r>
            <a:r>
              <a:rPr lang="en-US" altLang="zh-TW" dirty="0"/>
              <a:t>//</a:t>
            </a:r>
            <a:r>
              <a:rPr lang="zh-TW" altLang="en-US" dirty="0">
                <a:solidFill>
                  <a:schemeClr val="accent1"/>
                </a:solidFill>
              </a:rPr>
              <a:t>轉</a:t>
            </a:r>
            <a:r>
              <a:rPr lang="zh-TW" altLang="en-US" dirty="0" smtClean="0">
                <a:solidFill>
                  <a:schemeClr val="accent1"/>
                </a:solidFill>
              </a:rPr>
              <a:t>場後</a:t>
            </a:r>
            <a:r>
              <a:rPr lang="zh-TW" altLang="en-US" dirty="0" smtClean="0"/>
              <a:t>的</a:t>
            </a:r>
            <a:r>
              <a:rPr lang="en-US" altLang="zh-TW" dirty="0" smtClean="0"/>
              <a:t>B</a:t>
            </a:r>
            <a:r>
              <a:rPr lang="zh-TW" altLang="en-US" dirty="0" smtClean="0"/>
              <a:t>狀態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  </a:t>
            </a:r>
            <a:r>
              <a:rPr lang="zh-TW" altLang="en-US" dirty="0" smtClean="0"/>
              <a:t> </a:t>
            </a:r>
            <a:r>
              <a:rPr lang="en-US" altLang="zh-TW" dirty="0" smtClean="0"/>
              <a:t>width</a:t>
            </a:r>
            <a:r>
              <a:rPr lang="en-US" altLang="zh-TW" dirty="0"/>
              <a:t>: 300px;</a:t>
            </a:r>
          </a:p>
          <a:p>
            <a:pPr marL="0" indent="0">
              <a:buNone/>
            </a:pPr>
            <a:r>
              <a:rPr lang="zh-TW" altLang="en-US" dirty="0" smtClean="0"/>
              <a:t> </a:t>
            </a:r>
            <a:r>
              <a:rPr lang="en-US" altLang="zh-TW" dirty="0" smtClean="0"/>
              <a:t>}</a:t>
            </a:r>
          </a:p>
          <a:p>
            <a:pPr marL="0" indent="0">
              <a:buNone/>
            </a:pPr>
            <a:r>
              <a:rPr lang="zh-TW" altLang="en-US" sz="3100" dirty="0" smtClean="0"/>
              <a:t>當滑鼠滑入</a:t>
            </a:r>
            <a:r>
              <a:rPr lang="en-US" altLang="zh-TW" sz="3100" dirty="0" smtClean="0"/>
              <a:t>div</a:t>
            </a:r>
            <a:r>
              <a:rPr lang="zh-TW" altLang="en-US" sz="3100" dirty="0" smtClean="0"/>
              <a:t>時，寬度從</a:t>
            </a:r>
            <a:r>
              <a:rPr lang="en-US" altLang="zh-TW" sz="3100" dirty="0" smtClean="0"/>
              <a:t>100</a:t>
            </a:r>
            <a:r>
              <a:rPr lang="zh-TW" altLang="en-US" sz="3100" dirty="0" smtClean="0"/>
              <a:t>→</a:t>
            </a:r>
            <a:r>
              <a:rPr lang="en-US" altLang="zh-TW" sz="3100" dirty="0" smtClean="0"/>
              <a:t>300</a:t>
            </a:r>
            <a:r>
              <a:rPr lang="zh-TW" altLang="en-US" sz="3100" dirty="0" smtClean="0"/>
              <a:t>的變化過程。</a:t>
            </a:r>
            <a:endParaRPr lang="zh-TW" altLang="en-US" sz="3100" dirty="0"/>
          </a:p>
        </p:txBody>
      </p:sp>
    </p:spTree>
    <p:extLst>
      <p:ext uri="{BB962C8B-B14F-4D97-AF65-F5344CB8AC3E}">
        <p14:creationId xmlns:p14="http://schemas.microsoft.com/office/powerpoint/2010/main" val="340965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內容版面配置區 5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zh-TW" altLang="en-US" sz="3200" b="1" dirty="0" smtClean="0"/>
              <a:t>兒子區塊總寬度</a:t>
            </a:r>
            <a:r>
              <a:rPr lang="zh-TW" altLang="en-US" sz="3200" b="1" dirty="0"/>
              <a:t>百分比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+</a:t>
            </a:r>
            <a:r>
              <a:rPr lang="zh-TW" altLang="en-US" sz="3200" b="1" dirty="0" smtClean="0"/>
              <a:t> 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Margin</a:t>
            </a:r>
            <a:r>
              <a:rPr lang="zh-TW" altLang="en-US" sz="3200" b="1" dirty="0" smtClean="0"/>
              <a:t>或</a:t>
            </a:r>
            <a:r>
              <a:rPr lang="en-US" altLang="zh-TW" sz="3200" b="1" dirty="0" smtClean="0"/>
              <a:t>Padding</a:t>
            </a:r>
            <a:r>
              <a:rPr lang="zh-TW" altLang="en-US" sz="3200" b="1" dirty="0" smtClean="0"/>
              <a:t>的左右寬度</a:t>
            </a:r>
            <a:r>
              <a:rPr lang="zh-TW" altLang="en-US" sz="3200" b="1" dirty="0"/>
              <a:t>百分比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en-US" altLang="zh-TW" sz="3200" b="1" dirty="0" smtClean="0"/>
              <a:t>&lt;=</a:t>
            </a:r>
            <a:r>
              <a:rPr lang="zh-TW" altLang="en-US" sz="3200" b="1" dirty="0" smtClean="0"/>
              <a:t> </a:t>
            </a:r>
            <a:r>
              <a:rPr lang="en-US" altLang="zh-TW" sz="3200" b="1" dirty="0" smtClean="0"/>
              <a:t/>
            </a:r>
            <a:br>
              <a:rPr lang="en-US" altLang="zh-TW" sz="3200" b="1" dirty="0" smtClean="0"/>
            </a:br>
            <a:r>
              <a:rPr lang="zh-TW" altLang="en-US" sz="3200" b="1" dirty="0" smtClean="0"/>
              <a:t>爸爸的區塊總寬度百分比</a:t>
            </a:r>
            <a:endParaRPr lang="en-US" altLang="zh-TW" sz="3200" b="1" dirty="0" smtClean="0"/>
          </a:p>
          <a:p>
            <a:pPr marL="0" indent="0" algn="ctr">
              <a:buNone/>
            </a:pPr>
            <a:r>
              <a:rPr lang="zh-TW" altLang="en-US" sz="3200" b="1" dirty="0" smtClean="0"/>
              <a:t>否則會崩壞</a:t>
            </a:r>
            <a:r>
              <a:rPr lang="en-US" altLang="zh-TW" sz="3200" b="1" dirty="0" smtClean="0"/>
              <a:t>!!!!</a:t>
            </a:r>
            <a:r>
              <a:rPr lang="zh-TW" altLang="en-US" sz="3200" b="1" dirty="0" smtClean="0"/>
              <a:t> </a:t>
            </a:r>
            <a:endParaRPr lang="en-US" altLang="zh-TW" sz="3200" b="1" dirty="0" smtClean="0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RWD</a:t>
            </a:r>
            <a:r>
              <a:rPr lang="zh-TW" altLang="en-US" dirty="0" smtClean="0"/>
              <a:t>世界的寬度以百分比定義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32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CSS Transitions </a:t>
            </a:r>
            <a:r>
              <a:rPr lang="en-US" altLang="zh-TW" dirty="0" smtClean="0"/>
              <a:t>+</a:t>
            </a:r>
            <a:r>
              <a:rPr lang="zh-TW" altLang="en-US" dirty="0" smtClean="0"/>
              <a:t> </a:t>
            </a:r>
            <a:r>
              <a:rPr lang="en-US" altLang="zh-TW" dirty="0" smtClean="0"/>
              <a:t>Transforms</a:t>
            </a:r>
            <a:r>
              <a:rPr lang="zh-TW" altLang="en-US" dirty="0" smtClean="0"/>
              <a:t> 變形移動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/>
              <a:t>div </a:t>
            </a:r>
            <a:r>
              <a:rPr lang="en-US" altLang="zh-TW" dirty="0" smtClean="0"/>
              <a:t>{ /* </a:t>
            </a:r>
            <a:r>
              <a:rPr lang="zh-TW" altLang="en-US" dirty="0" smtClean="0">
                <a:solidFill>
                  <a:schemeClr val="accent1"/>
                </a:solidFill>
              </a:rPr>
              <a:t>變形前</a:t>
            </a:r>
            <a:r>
              <a:rPr lang="zh-TW" altLang="en-US" dirty="0" smtClean="0"/>
              <a:t>的樣式</a:t>
            </a:r>
            <a:r>
              <a:rPr lang="en-US" altLang="zh-TW" dirty="0" smtClean="0"/>
              <a:t>(A</a:t>
            </a:r>
            <a:r>
              <a:rPr lang="zh-TW" altLang="en-US" dirty="0" smtClean="0"/>
              <a:t>狀態</a:t>
            </a:r>
            <a:r>
              <a:rPr lang="en-US" altLang="zh-TW" dirty="0" smtClean="0"/>
              <a:t>) *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transform-origin: left top;</a:t>
            </a:r>
          </a:p>
          <a:p>
            <a:pPr marL="0" indent="0">
              <a:buNone/>
            </a:pPr>
            <a:r>
              <a:rPr lang="en-US" altLang="zh-TW" dirty="0"/>
              <a:t>  transition: </a:t>
            </a:r>
            <a:r>
              <a:rPr lang="en-US" altLang="zh-TW" dirty="0">
                <a:solidFill>
                  <a:schemeClr val="accent1"/>
                </a:solidFill>
              </a:rPr>
              <a:t>transform</a:t>
            </a:r>
            <a:r>
              <a:rPr lang="en-US" altLang="zh-TW" dirty="0"/>
              <a:t> 1s</a:t>
            </a:r>
            <a:r>
              <a:rPr lang="en-US" altLang="zh-TW" dirty="0" smtClean="0"/>
              <a:t>;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設定轉場的效果為變形*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}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err="1"/>
              <a:t>div:hover</a:t>
            </a:r>
            <a:r>
              <a:rPr lang="en-US" altLang="zh-TW" dirty="0"/>
              <a:t> </a:t>
            </a:r>
            <a:r>
              <a:rPr lang="en-US" altLang="zh-TW" dirty="0" smtClean="0"/>
              <a:t>{</a:t>
            </a:r>
            <a:r>
              <a:rPr lang="en-US" altLang="zh-TW" dirty="0"/>
              <a:t>/* </a:t>
            </a:r>
            <a:r>
              <a:rPr lang="zh-TW" altLang="en-US" dirty="0" smtClean="0">
                <a:solidFill>
                  <a:schemeClr val="accent1"/>
                </a:solidFill>
              </a:rPr>
              <a:t>變形後</a:t>
            </a:r>
            <a:r>
              <a:rPr lang="zh-TW" altLang="en-US" dirty="0" smtClean="0"/>
              <a:t>的</a:t>
            </a:r>
            <a:r>
              <a:rPr lang="zh-TW" altLang="en-US" dirty="0" smtClean="0"/>
              <a:t>樣式</a:t>
            </a:r>
            <a:r>
              <a:rPr lang="en-US" altLang="zh-TW" dirty="0" smtClean="0"/>
              <a:t>(B</a:t>
            </a:r>
            <a:r>
              <a:rPr lang="zh-TW" altLang="en-US" dirty="0" smtClean="0"/>
              <a:t>狀態</a:t>
            </a:r>
            <a:r>
              <a:rPr lang="en-US" altLang="zh-TW" dirty="0" smtClean="0"/>
              <a:t>) *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/>
              <a:t>  transform: rotate(720deg</a:t>
            </a:r>
            <a:r>
              <a:rPr lang="en-US" altLang="zh-TW" dirty="0" smtClean="0"/>
              <a:t>);</a:t>
            </a:r>
            <a:r>
              <a:rPr lang="zh-TW" altLang="en-US" dirty="0" smtClean="0"/>
              <a:t> 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套用的變形效果 *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pPr marL="0" indent="0">
              <a:buNone/>
            </a:pPr>
            <a:r>
              <a:rPr lang="en-US" altLang="zh-TW" dirty="0" smtClean="0"/>
              <a:t>}</a:t>
            </a:r>
          </a:p>
          <a:p>
            <a:r>
              <a:rPr lang="zh-TW" altLang="en-US" dirty="0" smtClean="0">
                <a:hlinkClick r:id="rId2"/>
              </a:rPr>
              <a:t>語法範例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190669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CSS Transitions </a:t>
            </a:r>
            <a:r>
              <a:rPr lang="en-US" altLang="zh-TW" dirty="0" smtClean="0"/>
              <a:t>+</a:t>
            </a:r>
            <a:r>
              <a:rPr lang="zh-TW" altLang="en-US" dirty="0" smtClean="0"/>
              <a:t> </a:t>
            </a:r>
            <a:r>
              <a:rPr lang="en-US" altLang="zh-TW" dirty="0" smtClean="0"/>
              <a:t>Transforms</a:t>
            </a:r>
            <a:r>
              <a:rPr lang="zh-TW" altLang="en-US" dirty="0" smtClean="0"/>
              <a:t> 變形移動</a:t>
            </a:r>
            <a:endParaRPr lang="en-US" alt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transform</a:t>
            </a:r>
            <a:r>
              <a:rPr lang="en-US" altLang="zh-TW" dirty="0"/>
              <a:t>: scale(2, 4</a:t>
            </a:r>
            <a:r>
              <a:rPr lang="en-US" altLang="zh-TW" dirty="0" smtClean="0"/>
              <a:t>)</a:t>
            </a:r>
            <a:r>
              <a:rPr lang="zh-TW" altLang="en-US" dirty="0"/>
              <a:t> ：</a:t>
            </a:r>
            <a:r>
              <a:rPr lang="zh-TW" altLang="en-US" dirty="0" smtClean="0"/>
              <a:t>長寬縮放倍率</a:t>
            </a:r>
            <a:endParaRPr lang="en-US" altLang="zh-TW" dirty="0" smtClean="0"/>
          </a:p>
          <a:p>
            <a:r>
              <a:rPr lang="en-US" altLang="zh-TW" dirty="0"/>
              <a:t>transform: rotate(1080deg</a:t>
            </a:r>
            <a:r>
              <a:rPr lang="en-US" altLang="zh-TW" dirty="0" smtClean="0"/>
              <a:t>)</a:t>
            </a:r>
            <a:r>
              <a:rPr lang="zh-TW" altLang="en-US" dirty="0" smtClean="0"/>
              <a:t> ：旋轉角度</a:t>
            </a:r>
            <a:endParaRPr lang="en-US" altLang="zh-TW" dirty="0" smtClean="0"/>
          </a:p>
          <a:p>
            <a:r>
              <a:rPr lang="en-US" altLang="zh-TW" dirty="0" smtClean="0"/>
              <a:t>transform: translate(20px, 20px)</a:t>
            </a:r>
            <a:r>
              <a:rPr lang="zh-TW" altLang="en-US" dirty="0" smtClean="0"/>
              <a:t> ：水平垂直位置平移</a:t>
            </a:r>
            <a:endParaRPr lang="en-US" altLang="zh-TW" dirty="0" smtClean="0"/>
          </a:p>
          <a:p>
            <a:r>
              <a:rPr lang="en-US" altLang="zh-TW" dirty="0"/>
              <a:t>transform: skew(25deg, 10deg</a:t>
            </a:r>
            <a:r>
              <a:rPr lang="en-US" altLang="zh-TW" dirty="0" smtClean="0"/>
              <a:t>)</a:t>
            </a:r>
            <a:r>
              <a:rPr lang="zh-TW" altLang="en-US" dirty="0" smtClean="0"/>
              <a:t> ：水平垂直傾斜</a:t>
            </a:r>
            <a:endParaRPr lang="en-US" altLang="zh-TW" dirty="0" smtClean="0"/>
          </a:p>
          <a:p>
            <a:r>
              <a:rPr lang="nb-NO" altLang="zh-TW" sz="2000" dirty="0"/>
              <a:t>d</a:t>
            </a:r>
            <a:r>
              <a:rPr lang="nb-NO" altLang="zh-TW" sz="2000" dirty="0" smtClean="0"/>
              <a:t>iv</a:t>
            </a:r>
            <a:r>
              <a:rPr lang="en-US" altLang="zh-TW" sz="2000" dirty="0" smtClean="0"/>
              <a:t>:hover</a:t>
            </a:r>
            <a:r>
              <a:rPr lang="nb-NO" altLang="zh-TW" sz="2000" dirty="0" smtClean="0"/>
              <a:t> {</a:t>
            </a:r>
            <a:br>
              <a:rPr lang="nb-NO" altLang="zh-TW" sz="2000" dirty="0" smtClean="0"/>
            </a:br>
            <a:r>
              <a:rPr lang="zh-TW" altLang="en-US" sz="2000" dirty="0" smtClean="0"/>
              <a:t>　</a:t>
            </a:r>
            <a:r>
              <a:rPr lang="nb-NO" altLang="zh-TW" sz="2000" dirty="0" smtClean="0"/>
              <a:t>transform</a:t>
            </a:r>
            <a:r>
              <a:rPr lang="nb-NO" altLang="zh-TW" sz="2000" dirty="0"/>
              <a:t>: rotate(90deg) scale(2) translateY(-50</a:t>
            </a:r>
            <a:r>
              <a:rPr lang="nb-NO" altLang="zh-TW" sz="2000" dirty="0" smtClean="0"/>
              <a:t>%) 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　</a:t>
            </a:r>
            <a:r>
              <a:rPr lang="nb-NO" altLang="zh-TW" sz="2000" dirty="0" smtClean="0"/>
              <a:t>translateX(50%);</a:t>
            </a:r>
            <a:br>
              <a:rPr lang="nb-NO" altLang="zh-TW" sz="2000" dirty="0" smtClean="0"/>
            </a:br>
            <a:r>
              <a:rPr lang="nb-NO" altLang="zh-TW" sz="20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699555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Jquery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 特效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D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55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動手時間：儀表版動畫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/>
          <a:srcRect t="18108"/>
          <a:stretch/>
        </p:blipFill>
        <p:spPr>
          <a:xfrm>
            <a:off x="1060050" y="2674374"/>
            <a:ext cx="4881349" cy="3619273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t="18143"/>
          <a:stretch/>
        </p:blipFill>
        <p:spPr>
          <a:xfrm>
            <a:off x="6096000" y="2767215"/>
            <a:ext cx="4632828" cy="3433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3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JQuery Animate </a:t>
            </a:r>
            <a:r>
              <a:rPr lang="zh-TW" altLang="en-US" dirty="0" smtClean="0"/>
              <a:t>可以套用的樣式規</a:t>
            </a:r>
            <a:r>
              <a:rPr lang="zh-TW" altLang="en-US" dirty="0"/>
              <a:t>則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 numCol="3">
            <a:normAutofit fontScale="62500" lnSpcReduction="20000"/>
          </a:bodyPr>
          <a:lstStyle/>
          <a:p>
            <a:r>
              <a:rPr lang="en-US" altLang="zh-TW" dirty="0" smtClean="0"/>
              <a:t>    </a:t>
            </a:r>
            <a:r>
              <a:rPr lang="en-US" altLang="zh-TW" dirty="0" err="1"/>
              <a:t>backgroundPositionX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backgroundPositionY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borderBottomWidth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borderLeftWidth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borderRightWidth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borderTopWidth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borderSpacing</a:t>
            </a:r>
            <a:endParaRPr lang="en-US" altLang="zh-TW" dirty="0"/>
          </a:p>
          <a:p>
            <a:r>
              <a:rPr lang="en-US" altLang="zh-TW" dirty="0"/>
              <a:t>    margin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marginBottom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marginLeft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marginRight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marginTop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outlineWidth</a:t>
            </a:r>
            <a:endParaRPr lang="en-US" altLang="zh-TW" dirty="0"/>
          </a:p>
          <a:p>
            <a:r>
              <a:rPr lang="en-US" altLang="zh-TW" dirty="0"/>
              <a:t>    padding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paddingBottom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paddingLeft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paddingRight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paddingTop</a:t>
            </a:r>
            <a:endParaRPr lang="en-US" altLang="zh-TW" dirty="0"/>
          </a:p>
          <a:p>
            <a:r>
              <a:rPr lang="en-US" altLang="zh-TW" dirty="0"/>
              <a:t>    height</a:t>
            </a:r>
          </a:p>
          <a:p>
            <a:r>
              <a:rPr lang="en-US" altLang="zh-TW" dirty="0"/>
              <a:t>    width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maxHeight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maxWidth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minHeight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minWidth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fontSize</a:t>
            </a:r>
            <a:endParaRPr lang="en-US" altLang="zh-TW" dirty="0"/>
          </a:p>
          <a:p>
            <a:r>
              <a:rPr lang="en-US" altLang="zh-TW" dirty="0"/>
              <a:t>    bottom</a:t>
            </a:r>
          </a:p>
          <a:p>
            <a:r>
              <a:rPr lang="en-US" altLang="zh-TW" dirty="0"/>
              <a:t>    left</a:t>
            </a:r>
          </a:p>
          <a:p>
            <a:r>
              <a:rPr lang="en-US" altLang="zh-TW" dirty="0"/>
              <a:t>    right</a:t>
            </a:r>
          </a:p>
          <a:p>
            <a:r>
              <a:rPr lang="en-US" altLang="zh-TW" dirty="0"/>
              <a:t>    top</a:t>
            </a:r>
          </a:p>
          <a:p>
            <a:r>
              <a:rPr lang="en-US" altLang="zh-TW" dirty="0"/>
              <a:t>    </a:t>
            </a:r>
            <a:r>
              <a:rPr lang="en-US" altLang="zh-TW" dirty="0" err="1"/>
              <a:t>letterSpacing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wordSpacing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lineHeight</a:t>
            </a:r>
            <a:endParaRPr lang="en-US" altLang="zh-TW" dirty="0"/>
          </a:p>
          <a:p>
            <a:r>
              <a:rPr lang="en-US" altLang="zh-TW" dirty="0"/>
              <a:t>    </a:t>
            </a:r>
            <a:r>
              <a:rPr lang="en-US" altLang="zh-TW" dirty="0" err="1"/>
              <a:t>textIndent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31831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JQuery Animate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>
                <a:hlinkClick r:id="rId3"/>
              </a:rPr>
              <a:t>https://www.w3schools.com/jquery/eff_animate.asp </a:t>
            </a:r>
            <a:r>
              <a:rPr lang="en-US" altLang="zh-TW" dirty="0"/>
              <a:t>    </a:t>
            </a:r>
            <a:endParaRPr lang="en-US" altLang="zh-TW" dirty="0" smtClean="0"/>
          </a:p>
          <a:p>
            <a:r>
              <a:rPr lang="en-US" altLang="zh-TW" dirty="0" smtClean="0"/>
              <a:t>$(“div”).</a:t>
            </a:r>
            <a:r>
              <a:rPr lang="en-US" altLang="zh-TW" dirty="0"/>
              <a:t>animate</a:t>
            </a:r>
            <a:r>
              <a:rPr lang="en-US" altLang="zh-TW" dirty="0" smtClean="0"/>
              <a:t>({</a:t>
            </a:r>
            <a:br>
              <a:rPr lang="en-US" altLang="zh-TW" dirty="0" smtClean="0"/>
            </a:br>
            <a:r>
              <a:rPr lang="zh-TW" altLang="en-US" dirty="0" smtClean="0"/>
              <a:t>        </a:t>
            </a:r>
            <a:r>
              <a:rPr lang="en-US" altLang="zh-TW" dirty="0" smtClean="0"/>
              <a:t>//</a:t>
            </a:r>
            <a:r>
              <a:rPr lang="zh-TW" altLang="en-US" dirty="0" smtClean="0"/>
              <a:t>套用效果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     left: </a:t>
            </a:r>
            <a:r>
              <a:rPr lang="en-US" altLang="zh-TW" dirty="0" smtClean="0"/>
              <a:t>‘250px’,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     height: </a:t>
            </a:r>
            <a:r>
              <a:rPr lang="en-US" altLang="zh-TW" dirty="0" smtClean="0"/>
              <a:t>‘+=150px’,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     width: </a:t>
            </a:r>
            <a:r>
              <a:rPr lang="en-US" altLang="zh-TW" dirty="0" smtClean="0"/>
              <a:t>‘+=150px’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</a:t>
            </a:r>
            <a:r>
              <a:rPr lang="en-US" altLang="zh-TW" dirty="0" smtClean="0"/>
              <a:t> } </a:t>
            </a:r>
            <a:r>
              <a:rPr lang="en-US" altLang="zh-TW" dirty="0"/>
              <a:t>, </a:t>
            </a:r>
            <a:r>
              <a:rPr lang="en-US" altLang="zh-TW" dirty="0" smtClean="0"/>
              <a:t>500, function(){</a:t>
            </a:r>
            <a:br>
              <a:rPr lang="en-US" altLang="zh-TW" dirty="0" smtClean="0"/>
            </a:br>
            <a:r>
              <a:rPr lang="en-US" altLang="zh-TW" dirty="0" smtClean="0"/>
              <a:t>        //</a:t>
            </a:r>
            <a:r>
              <a:rPr lang="zh-TW" altLang="en-US" dirty="0" smtClean="0"/>
              <a:t>效果完畢後執行動作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}</a:t>
            </a:r>
            <a:br>
              <a:rPr lang="en-US" altLang="zh-TW" dirty="0" smtClean="0"/>
            </a:br>
            <a:r>
              <a:rPr lang="en-US" altLang="zh-TW" dirty="0" smtClean="0"/>
              <a:t>);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0152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放寒假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下一堂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045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err="1" smtClean="0"/>
              <a:t>Float:none</a:t>
            </a:r>
            <a:r>
              <a:rPr lang="en-US" altLang="zh-TW" dirty="0" smtClean="0"/>
              <a:t> (</a:t>
            </a:r>
            <a:r>
              <a:rPr lang="zh-TW" altLang="en-US" dirty="0" smtClean="0"/>
              <a:t>位置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Width</a:t>
            </a:r>
            <a:r>
              <a:rPr lang="zh-TW" altLang="en-US" dirty="0" smtClean="0"/>
              <a:t> 和 </a:t>
            </a:r>
            <a:r>
              <a:rPr lang="en-US" altLang="zh-TW" dirty="0" smtClean="0"/>
              <a:t>Margin</a:t>
            </a:r>
            <a:r>
              <a:rPr lang="zh-TW" altLang="en-US" dirty="0" smtClean="0"/>
              <a:t> </a:t>
            </a:r>
            <a:r>
              <a:rPr lang="en-US" altLang="zh-TW" dirty="0" smtClean="0"/>
              <a:t>(</a:t>
            </a:r>
            <a:r>
              <a:rPr lang="zh-TW" altLang="en-US" dirty="0" smtClean="0"/>
              <a:t>調整百分比</a:t>
            </a:r>
            <a:r>
              <a:rPr lang="en-US" altLang="zh-TW" dirty="0" smtClean="0"/>
              <a:t>)</a:t>
            </a:r>
          </a:p>
          <a:p>
            <a:r>
              <a:rPr lang="en-US" altLang="zh-TW" dirty="0" smtClean="0"/>
              <a:t>Font-size </a:t>
            </a:r>
            <a:r>
              <a:rPr lang="zh-TW" altLang="en-US" dirty="0" smtClean="0"/>
              <a:t>字型大小</a:t>
            </a:r>
            <a:endParaRPr lang="zh-TW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Media Query</a:t>
            </a:r>
            <a:r>
              <a:rPr lang="zh-TW" altLang="en-US" dirty="0" smtClean="0"/>
              <a:t>的撰寫重點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860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JS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入門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A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90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見識 </a:t>
            </a:r>
            <a:r>
              <a:rPr lang="en-US" altLang="zh-TW" dirty="0" smtClean="0"/>
              <a:t>JavaScript</a:t>
            </a:r>
            <a:r>
              <a:rPr lang="zh-TW" altLang="en-US" dirty="0" smtClean="0"/>
              <a:t>的威力 </a:t>
            </a:r>
            <a:r>
              <a:rPr lang="en-US" altLang="zh-TW" dirty="0" smtClean="0"/>
              <a:t>–</a:t>
            </a:r>
            <a:r>
              <a:rPr lang="zh-TW" altLang="en-US" dirty="0" smtClean="0"/>
              <a:t> 動畫特效</a:t>
            </a:r>
            <a:endParaRPr lang="zh-TW" altLang="en-US" dirty="0"/>
          </a:p>
        </p:txBody>
      </p:sp>
      <p:pic>
        <p:nvPicPr>
          <p:cNvPr id="2" name="圖片 1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6231" y="2349908"/>
            <a:ext cx="5964880" cy="437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跑馬燈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5060</TotalTime>
  <Words>1306</Words>
  <Application>Microsoft Office PowerPoint</Application>
  <PresentationFormat>寬螢幕</PresentationFormat>
  <Paragraphs>272</Paragraphs>
  <Slides>66</Slides>
  <Notes>16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66</vt:i4>
      </vt:variant>
    </vt:vector>
  </HeadingPairs>
  <TitlesOfParts>
    <vt:vector size="74" baseType="lpstr">
      <vt:lpstr>華康刷刷體W7</vt:lpstr>
      <vt:lpstr>華康采風體W3</vt:lpstr>
      <vt:lpstr>微軟正黑體</vt:lpstr>
      <vt:lpstr>新細明體</vt:lpstr>
      <vt:lpstr>Arial</vt:lpstr>
      <vt:lpstr>Calibri</vt:lpstr>
      <vt:lpstr>Calibri Light</vt:lpstr>
      <vt:lpstr>Office 佈景主題</vt:lpstr>
      <vt:lpstr>網頁前端系列</vt:lpstr>
      <vt:lpstr>PowerPoint 簡報</vt:lpstr>
      <vt:lpstr>RWD 三個願望一次滿足</vt:lpstr>
      <vt:lpstr>依照「分界點」撰寫Media Query</vt:lpstr>
      <vt:lpstr>RWD世界的寬度以百分比定義</vt:lpstr>
      <vt:lpstr>RWD世界的寬度以百分比定義</vt:lpstr>
      <vt:lpstr>Media Query的撰寫重點</vt:lpstr>
      <vt:lpstr>A</vt:lpstr>
      <vt:lpstr>見識 JavaScript的威力 – 動畫特效</vt:lpstr>
      <vt:lpstr>見識 JavaScript的威力 -  HTML5 Canvas</vt:lpstr>
      <vt:lpstr>見識 JavaScript的威力 - 網頁小遊戲</vt:lpstr>
      <vt:lpstr>見識 JavaScript的威力 – 輸入欄位的前端驗證</vt:lpstr>
      <vt:lpstr>JavaScript 在前端的使命：操作網頁</vt:lpstr>
      <vt:lpstr>Java跟JavaScript的關係：完全沒有關係</vt:lpstr>
      <vt:lpstr>動手時間：經過passMin分鐘後是幾點幾分</vt:lpstr>
      <vt:lpstr>動手時間：經過passMin分鐘後是幾點幾分</vt:lpstr>
      <vt:lpstr>在&lt;head&gt;將外部的JS檔案與網頁連結</vt:lpstr>
      <vt:lpstr>變數</vt:lpstr>
      <vt:lpstr>判斷</vt:lpstr>
      <vt:lpstr>迴圈</vt:lpstr>
      <vt:lpstr>函式(方法)</vt:lpstr>
      <vt:lpstr>物件類別(Java)</vt:lpstr>
      <vt:lpstr>物件類別(JavaScript)</vt:lpstr>
      <vt:lpstr>物件實字(JSON格式)</vt:lpstr>
      <vt:lpstr>B</vt:lpstr>
      <vt:lpstr>網頁本身是一個瀏覽器上的Document</vt:lpstr>
      <vt:lpstr>一個網頁由許多的標籤物件組成：DOM</vt:lpstr>
      <vt:lpstr>JavaScript 的函式庫：JQuery</vt:lpstr>
      <vt:lpstr>jquery-2.2.4.js VS jquery-2.2.4.min.js</vt:lpstr>
      <vt:lpstr>動手時間：加入標籤到網頁</vt:lpstr>
      <vt:lpstr>請確定網頁載入完成後再操控DOM</vt:lpstr>
      <vt:lpstr>抓取網頁上的標籤物件：透過標籤名稱、Class、ID (JS)</vt:lpstr>
      <vt:lpstr>抓取網頁上的標籤物件：透過CSS選擇器 (JS &amp; JQuery)</vt:lpstr>
      <vt:lpstr>改變某個標籤當中的內容</vt:lpstr>
      <vt:lpstr>改變某個標籤的屬性</vt:lpstr>
      <vt:lpstr>加入新的標籤、移除或複製現有的標籤</vt:lpstr>
      <vt:lpstr>父子節點(JavaScript)</vt:lpstr>
      <vt:lpstr>父子節點(JQuery)</vt:lpstr>
      <vt:lpstr>JS &amp; JQuery 處理DOM節點的方法整理</vt:lpstr>
      <vt:lpstr>改變某個標籤當中的樣式</vt:lpstr>
      <vt:lpstr>新增、移除某個標籤上的class (JavaScript)</vt:lpstr>
      <vt:lpstr>新增、移除某個標籤上的class (JQuery)</vt:lpstr>
      <vt:lpstr>動手時間：滑入登入</vt:lpstr>
      <vt:lpstr>顯示或隱藏某個網頁標籤</vt:lpstr>
      <vt:lpstr>當使用者用滑鼠按下某個元件、按下某個鍵盤按鍵後…</vt:lpstr>
      <vt:lpstr>不具名函式</vt:lpstr>
      <vt:lpstr>偵聽事件(純JS)</vt:lpstr>
      <vt:lpstr>為某個元件增加、移除偵聽事件(純JS)</vt:lpstr>
      <vt:lpstr>偵聽事件(JQuery)</vt:lpstr>
      <vt:lpstr>為某個元件增加偵聽事件(JQuery)</vt:lpstr>
      <vt:lpstr>為某個元件移除偵聽事件(JQuery)</vt:lpstr>
      <vt:lpstr>Keydown、Keyup、KeyPress</vt:lpstr>
      <vt:lpstr>C</vt:lpstr>
      <vt:lpstr>動手時間：載入動畫</vt:lpstr>
      <vt:lpstr>CSS Animations 動畫</vt:lpstr>
      <vt:lpstr>定義影格：@keyframes</vt:lpstr>
      <vt:lpstr>套用影格</vt:lpstr>
      <vt:lpstr>套用影格</vt:lpstr>
      <vt:lpstr>CSS Transitions 轉場 (從 A 狀態，轉變成 B 狀態的過程)</vt:lpstr>
      <vt:lpstr>CSS Transitions + Transforms 變形移動</vt:lpstr>
      <vt:lpstr>CSS Transitions + Transforms 變形移動</vt:lpstr>
      <vt:lpstr>D</vt:lpstr>
      <vt:lpstr>動手時間：儀表版動畫</vt:lpstr>
      <vt:lpstr>JQuery Animate 可以套用的樣式規則</vt:lpstr>
      <vt:lpstr>JQuery Animate</vt:lpstr>
      <vt:lpstr>下一堂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</dc:creator>
  <cp:lastModifiedBy>t</cp:lastModifiedBy>
  <cp:revision>1539</cp:revision>
  <dcterms:created xsi:type="dcterms:W3CDTF">2017-11-15T20:14:16Z</dcterms:created>
  <dcterms:modified xsi:type="dcterms:W3CDTF">2017-12-25T22:01:51Z</dcterms:modified>
</cp:coreProperties>
</file>