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5"/>
  </p:notesMasterIdLst>
  <p:sldIdLst>
    <p:sldId id="256" r:id="rId2"/>
    <p:sldId id="264" r:id="rId3"/>
    <p:sldId id="268" r:id="rId4"/>
    <p:sldId id="267" r:id="rId5"/>
    <p:sldId id="274" r:id="rId6"/>
    <p:sldId id="275" r:id="rId7"/>
    <p:sldId id="282" r:id="rId8"/>
    <p:sldId id="290" r:id="rId9"/>
    <p:sldId id="289" r:id="rId10"/>
    <p:sldId id="293" r:id="rId11"/>
    <p:sldId id="299" r:id="rId12"/>
    <p:sldId id="263" r:id="rId13"/>
    <p:sldId id="300" r:id="rId14"/>
    <p:sldId id="301" r:id="rId15"/>
    <p:sldId id="302" r:id="rId16"/>
    <p:sldId id="304" r:id="rId17"/>
    <p:sldId id="303" r:id="rId18"/>
    <p:sldId id="344" r:id="rId19"/>
    <p:sldId id="305" r:id="rId20"/>
    <p:sldId id="307" r:id="rId21"/>
    <p:sldId id="306" r:id="rId22"/>
    <p:sldId id="309" r:id="rId23"/>
    <p:sldId id="310" r:id="rId24"/>
    <p:sldId id="308" r:id="rId25"/>
    <p:sldId id="345" r:id="rId26"/>
    <p:sldId id="311" r:id="rId27"/>
    <p:sldId id="312" r:id="rId28"/>
    <p:sldId id="313" r:id="rId29"/>
    <p:sldId id="314" r:id="rId30"/>
    <p:sldId id="273" r:id="rId31"/>
    <p:sldId id="277" r:id="rId32"/>
    <p:sldId id="315" r:id="rId33"/>
    <p:sldId id="317" r:id="rId34"/>
    <p:sldId id="318" r:id="rId35"/>
    <p:sldId id="335" r:id="rId36"/>
    <p:sldId id="319" r:id="rId37"/>
    <p:sldId id="320" r:id="rId38"/>
    <p:sldId id="343" r:id="rId39"/>
    <p:sldId id="278" r:id="rId40"/>
    <p:sldId id="339" r:id="rId41"/>
    <p:sldId id="337" r:id="rId42"/>
    <p:sldId id="338" r:id="rId43"/>
    <p:sldId id="346" r:id="rId44"/>
    <p:sldId id="336" r:id="rId45"/>
    <p:sldId id="342" r:id="rId46"/>
    <p:sldId id="316" r:id="rId47"/>
    <p:sldId id="329" r:id="rId48"/>
    <p:sldId id="325" r:id="rId49"/>
    <p:sldId id="326" r:id="rId50"/>
    <p:sldId id="321" r:id="rId51"/>
    <p:sldId id="324" r:id="rId52"/>
    <p:sldId id="322" r:id="rId53"/>
    <p:sldId id="328" r:id="rId54"/>
    <p:sldId id="327" r:id="rId55"/>
    <p:sldId id="330" r:id="rId56"/>
    <p:sldId id="341" r:id="rId57"/>
    <p:sldId id="331" r:id="rId58"/>
    <p:sldId id="332" r:id="rId59"/>
    <p:sldId id="333" r:id="rId60"/>
    <p:sldId id="334" r:id="rId61"/>
    <p:sldId id="340" r:id="rId62"/>
    <p:sldId id="296" r:id="rId63"/>
    <p:sldId id="297" r:id="rId64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6E6E"/>
    <a:srgbClr val="696969"/>
    <a:srgbClr val="EDEDED"/>
    <a:srgbClr val="A2730A"/>
    <a:srgbClr val="F0F0F0"/>
    <a:srgbClr val="A9780B"/>
    <a:srgbClr val="DD6E4B"/>
    <a:srgbClr val="E36B45"/>
    <a:srgbClr val="E15F37"/>
    <a:srgbClr val="AC79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41" autoAdjust="0"/>
    <p:restoredTop sz="81432" autoAdjust="0"/>
  </p:normalViewPr>
  <p:slideViewPr>
    <p:cSldViewPr snapToGrid="0">
      <p:cViewPr varScale="1">
        <p:scale>
          <a:sx n="72" d="100"/>
          <a:sy n="72" d="100"/>
        </p:scale>
        <p:origin x="610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7" d="100"/>
          <a:sy n="67" d="100"/>
        </p:scale>
        <p:origin x="312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607FF2-A405-4B0F-9921-8A0ADC8924FC}" type="datetimeFigureOut">
              <a:rPr lang="zh-TW" altLang="en-US" smtClean="0"/>
              <a:t>2017/12/5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CEB3C-96BC-4920-83DB-6A63DDBBAD6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79553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80031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844498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字型種類</a:t>
            </a:r>
            <a:r>
              <a:rPr lang="en-US" altLang="zh-TW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文字大小</a:t>
            </a:r>
            <a:r>
              <a:rPr lang="en-US" altLang="zh-TW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是否粗體</a:t>
            </a:r>
            <a:r>
              <a:rPr lang="en-US" altLang="zh-TW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en-US" altLang="zh-TW" sz="1200" b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normal,bold</a:t>
            </a:r>
            <a:r>
              <a:rPr lang="en-US" altLang="zh-TW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)?</a:t>
            </a:r>
            <a:endParaRPr lang="en-US" altLang="zh-TW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文字顏色</a:t>
            </a:r>
            <a:r>
              <a:rPr lang="en-US" altLang="zh-TW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文字對齊</a:t>
            </a:r>
            <a:r>
              <a:rPr lang="en-US" altLang="zh-TW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(left</a:t>
            </a:r>
            <a:r>
              <a:rPr lang="en-US" altLang="zh-TW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right center</a:t>
            </a:r>
            <a:r>
              <a:rPr lang="en-US" altLang="zh-TW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段落縮排</a:t>
            </a:r>
            <a:r>
              <a:rPr lang="en-US" altLang="zh-TW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665826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791958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730957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14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663806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15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645579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16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751284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17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935573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18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336579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19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65066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https://www.methodandclass.com/article/what-are-the-different-types-of-website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23768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20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489744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21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691448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22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586967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23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76682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24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9324471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https://www.awwwards.com/30-grid-based-websites.html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25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4969736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26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5412371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27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3774864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28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1464462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29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2337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0712227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30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4064563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31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1204753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32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943149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33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8249157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34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9570661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35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5742040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36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3557616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37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2648127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38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9246032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39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653878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9269592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TW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40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2833791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41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9726660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TW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42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3667938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https://www.w3schools.com/css/css_link.asp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43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9210027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44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6896557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https://www.w3schools.com/css/css_link.asp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45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452189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https://www.w3schools.com/css/css_dimension.asp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46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4501163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https://www.w3schools.com/css/css_float.asp</a:t>
            </a:r>
          </a:p>
          <a:p>
            <a:r>
              <a:rPr lang="en-US" altLang="zh-TW" dirty="0" smtClean="0"/>
              <a:t>https://stackoverflow.com/questions/10699343/using-after-to-clear-floating-elements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47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3188023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https://www.w3schools.com/css/css_positioning.asp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48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194682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https://www.w3schools.com/css/css_positioning.asp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49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07344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3862251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https://www.w3schools.com/css/css_boxmodel.asp</a:t>
            </a:r>
          </a:p>
          <a:p>
            <a:r>
              <a:rPr lang="en-US" altLang="zh-TW" dirty="0" smtClean="0"/>
              <a:t>margin:10px /* </a:t>
            </a:r>
            <a:r>
              <a:rPr lang="zh-TW" altLang="en-US" dirty="0" smtClean="0"/>
              <a:t>跟外面上下左右的元件間隔</a:t>
            </a:r>
            <a:r>
              <a:rPr lang="en-US" altLang="zh-TW" dirty="0" smtClean="0"/>
              <a:t>10px */</a:t>
            </a:r>
          </a:p>
          <a:p>
            <a:r>
              <a:rPr lang="en-US" altLang="zh-TW" dirty="0" smtClean="0"/>
              <a:t>margin</a:t>
            </a:r>
            <a:r>
              <a:rPr lang="en-US" altLang="zh-TW" baseline="0" dirty="0" smtClean="0"/>
              <a:t>:5px 10px /* </a:t>
            </a:r>
            <a:r>
              <a:rPr lang="zh-TW" altLang="en-US" baseline="0" dirty="0" smtClean="0"/>
              <a:t>跟外面上下間隔</a:t>
            </a:r>
            <a:r>
              <a:rPr lang="en-US" altLang="zh-TW" baseline="0" dirty="0" smtClean="0"/>
              <a:t>5px </a:t>
            </a:r>
            <a:r>
              <a:rPr lang="zh-TW" altLang="en-US" baseline="0" dirty="0" smtClean="0"/>
              <a:t>左右間隔</a:t>
            </a:r>
            <a:r>
              <a:rPr lang="en-US" altLang="zh-TW" baseline="0" dirty="0" smtClean="0"/>
              <a:t>10px */</a:t>
            </a:r>
          </a:p>
          <a:p>
            <a:r>
              <a:rPr lang="en-US" altLang="zh-TW" baseline="0" dirty="0" smtClean="0"/>
              <a:t>margin:3px 10px 87px;  /* </a:t>
            </a:r>
            <a:r>
              <a:rPr lang="zh-TW" altLang="en-US" baseline="0" dirty="0" smtClean="0"/>
              <a:t>上面  左右  下面</a:t>
            </a:r>
            <a:r>
              <a:rPr lang="en-US" altLang="zh-TW" baseline="0" dirty="0" smtClean="0"/>
              <a:t>*/</a:t>
            </a:r>
          </a:p>
          <a:p>
            <a:r>
              <a:rPr lang="zh-TW" altLang="en-US" dirty="0" smtClean="0"/>
              <a:t>ｍ</a:t>
            </a:r>
            <a:r>
              <a:rPr lang="en-US" altLang="zh-TW" dirty="0" err="1" smtClean="0"/>
              <a:t>argin</a:t>
            </a:r>
            <a:r>
              <a:rPr lang="en-US" altLang="zh-TW" dirty="0" smtClean="0"/>
              <a:t>: 9px 4px 8px</a:t>
            </a:r>
            <a:r>
              <a:rPr lang="en-US" altLang="zh-TW" baseline="0" dirty="0" smtClean="0"/>
              <a:t> 7px /* </a:t>
            </a:r>
            <a:r>
              <a:rPr lang="zh-TW" altLang="en-US" baseline="0" dirty="0" smtClean="0"/>
              <a:t>上右下左 </a:t>
            </a:r>
            <a:r>
              <a:rPr lang="en-US" altLang="zh-TW" baseline="0" dirty="0" smtClean="0"/>
              <a:t>(</a:t>
            </a:r>
            <a:r>
              <a:rPr lang="zh-TW" altLang="en-US" baseline="0" dirty="0" smtClean="0"/>
              <a:t>順時針</a:t>
            </a:r>
            <a:r>
              <a:rPr lang="en-US" altLang="zh-TW" baseline="0" dirty="0" smtClean="0"/>
              <a:t>) */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50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8000658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https://www.w3schools.com/css/css_boxmodel.asp</a:t>
            </a:r>
          </a:p>
          <a:p>
            <a:r>
              <a:rPr lang="en-US" altLang="zh-TW" dirty="0" smtClean="0"/>
              <a:t>margin:10px /* </a:t>
            </a:r>
            <a:r>
              <a:rPr lang="zh-TW" altLang="en-US" dirty="0" smtClean="0"/>
              <a:t>跟外面上下左右的元件間隔</a:t>
            </a:r>
            <a:r>
              <a:rPr lang="en-US" altLang="zh-TW" dirty="0" smtClean="0"/>
              <a:t>10px */</a:t>
            </a:r>
          </a:p>
          <a:p>
            <a:r>
              <a:rPr lang="en-US" altLang="zh-TW" dirty="0" smtClean="0"/>
              <a:t>margin</a:t>
            </a:r>
            <a:r>
              <a:rPr lang="en-US" altLang="zh-TW" baseline="0" dirty="0" smtClean="0"/>
              <a:t>:5px 10px /* </a:t>
            </a:r>
            <a:r>
              <a:rPr lang="zh-TW" altLang="en-US" baseline="0" dirty="0" smtClean="0"/>
              <a:t>跟外面上下間隔</a:t>
            </a:r>
            <a:r>
              <a:rPr lang="en-US" altLang="zh-TW" baseline="0" dirty="0" smtClean="0"/>
              <a:t>5px </a:t>
            </a:r>
            <a:r>
              <a:rPr lang="zh-TW" altLang="en-US" baseline="0" dirty="0" smtClean="0"/>
              <a:t>左右間隔</a:t>
            </a:r>
            <a:r>
              <a:rPr lang="en-US" altLang="zh-TW" baseline="0" dirty="0" smtClean="0"/>
              <a:t>10px */</a:t>
            </a:r>
          </a:p>
          <a:p>
            <a:r>
              <a:rPr lang="en-US" altLang="zh-TW" baseline="0" dirty="0" smtClean="0"/>
              <a:t>margin:3px 10px 87px;  /* </a:t>
            </a:r>
            <a:r>
              <a:rPr lang="zh-TW" altLang="en-US" baseline="0" dirty="0" smtClean="0"/>
              <a:t>上面  左右  下面</a:t>
            </a:r>
            <a:r>
              <a:rPr lang="en-US" altLang="zh-TW" baseline="0" dirty="0" smtClean="0"/>
              <a:t>*/</a:t>
            </a:r>
          </a:p>
          <a:p>
            <a:r>
              <a:rPr lang="en-US" altLang="zh-TW" dirty="0" smtClean="0"/>
              <a:t>margin: 9px 4px 8px</a:t>
            </a:r>
            <a:r>
              <a:rPr lang="en-US" altLang="zh-TW" baseline="0" dirty="0" smtClean="0"/>
              <a:t> 7px /* </a:t>
            </a:r>
            <a:r>
              <a:rPr lang="zh-TW" altLang="en-US" baseline="0" dirty="0" smtClean="0"/>
              <a:t>上右下左 </a:t>
            </a:r>
            <a:r>
              <a:rPr lang="en-US" altLang="zh-TW" baseline="0" dirty="0" smtClean="0"/>
              <a:t>(</a:t>
            </a:r>
            <a:r>
              <a:rPr lang="zh-TW" altLang="en-US" baseline="0" dirty="0" smtClean="0"/>
              <a:t>順時針</a:t>
            </a:r>
            <a:r>
              <a:rPr lang="en-US" altLang="zh-TW" baseline="0" dirty="0" smtClean="0"/>
              <a:t>) */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51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9236653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https://www.w3schools.com/css/css_boxmodel.asp</a:t>
            </a:r>
          </a:p>
          <a:p>
            <a:r>
              <a:rPr lang="en-US" altLang="zh-TW" dirty="0" smtClean="0"/>
              <a:t>padding:10px /* </a:t>
            </a:r>
            <a:r>
              <a:rPr lang="zh-TW" altLang="en-US" dirty="0" smtClean="0"/>
              <a:t>跟裡面上下左右的文字、元件間隔</a:t>
            </a:r>
            <a:r>
              <a:rPr lang="en-US" altLang="zh-TW" dirty="0" smtClean="0"/>
              <a:t>10px */</a:t>
            </a:r>
          </a:p>
          <a:p>
            <a:r>
              <a:rPr lang="en-US" altLang="zh-TW" dirty="0" smtClean="0"/>
              <a:t>padding</a:t>
            </a:r>
            <a:r>
              <a:rPr lang="en-US" altLang="zh-TW" baseline="0" dirty="0" smtClean="0"/>
              <a:t>:5px 10px /* </a:t>
            </a:r>
            <a:r>
              <a:rPr lang="zh-TW" altLang="en-US" baseline="0" dirty="0" smtClean="0"/>
              <a:t>跟</a:t>
            </a:r>
            <a:r>
              <a:rPr lang="zh-TW" altLang="en-US" dirty="0" smtClean="0"/>
              <a:t>裡面</a:t>
            </a:r>
            <a:r>
              <a:rPr lang="zh-TW" altLang="en-US" baseline="0" dirty="0" smtClean="0"/>
              <a:t>上下間隔</a:t>
            </a:r>
            <a:r>
              <a:rPr lang="en-US" altLang="zh-TW" baseline="0" dirty="0" smtClean="0"/>
              <a:t>5px </a:t>
            </a:r>
            <a:r>
              <a:rPr lang="zh-TW" altLang="en-US" baseline="0" dirty="0" smtClean="0"/>
              <a:t>左右間隔</a:t>
            </a:r>
            <a:r>
              <a:rPr lang="en-US" altLang="zh-TW" baseline="0" dirty="0" smtClean="0"/>
              <a:t>10px */</a:t>
            </a:r>
          </a:p>
          <a:p>
            <a:r>
              <a:rPr lang="en-US" altLang="zh-TW" dirty="0" smtClean="0"/>
              <a:t>padding</a:t>
            </a:r>
            <a:r>
              <a:rPr lang="en-US" altLang="zh-TW" baseline="0" dirty="0" smtClean="0"/>
              <a:t>:3px 10px 87px;  /* </a:t>
            </a:r>
            <a:r>
              <a:rPr lang="zh-TW" altLang="en-US" baseline="0" dirty="0" smtClean="0"/>
              <a:t>上面  左右  下面</a:t>
            </a:r>
            <a:r>
              <a:rPr lang="en-US" altLang="zh-TW" baseline="0" dirty="0" smtClean="0"/>
              <a:t>*/</a:t>
            </a:r>
          </a:p>
          <a:p>
            <a:r>
              <a:rPr lang="en-US" altLang="zh-TW" dirty="0" smtClean="0"/>
              <a:t>padding: 9px 4px 8px</a:t>
            </a:r>
            <a:r>
              <a:rPr lang="en-US" altLang="zh-TW" baseline="0" dirty="0" smtClean="0"/>
              <a:t> 7px /* </a:t>
            </a:r>
            <a:r>
              <a:rPr lang="zh-TW" altLang="en-US" baseline="0" dirty="0" smtClean="0"/>
              <a:t>上右下左 </a:t>
            </a:r>
            <a:r>
              <a:rPr lang="en-US" altLang="zh-TW" baseline="0" dirty="0" smtClean="0"/>
              <a:t>(</a:t>
            </a:r>
            <a:r>
              <a:rPr lang="zh-TW" altLang="en-US" baseline="0" dirty="0" smtClean="0"/>
              <a:t>順時針</a:t>
            </a:r>
            <a:r>
              <a:rPr lang="en-US" altLang="zh-TW" baseline="0" dirty="0" smtClean="0"/>
              <a:t>) */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52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42497228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margin-top</a:t>
            </a:r>
          </a:p>
          <a:p>
            <a:r>
              <a:rPr lang="en-US" altLang="zh-TW" dirty="0" smtClean="0"/>
              <a:t>margin-right</a:t>
            </a:r>
          </a:p>
          <a:p>
            <a:r>
              <a:rPr lang="en-US" altLang="zh-TW" dirty="0" smtClean="0"/>
              <a:t>margin-bottom</a:t>
            </a:r>
          </a:p>
          <a:p>
            <a:r>
              <a:rPr lang="en-US" altLang="zh-TW" dirty="0" smtClean="0"/>
              <a:t>margin-left</a:t>
            </a:r>
          </a:p>
          <a:p>
            <a:endParaRPr lang="en-US" altLang="zh-TW" dirty="0" smtClean="0"/>
          </a:p>
          <a:p>
            <a:r>
              <a:rPr lang="en-US" altLang="zh-TW" dirty="0" smtClean="0"/>
              <a:t>padding-top</a:t>
            </a:r>
          </a:p>
          <a:p>
            <a:r>
              <a:rPr lang="en-US" altLang="zh-TW" dirty="0" smtClean="0"/>
              <a:t>padding-right</a:t>
            </a:r>
          </a:p>
          <a:p>
            <a:r>
              <a:rPr lang="en-US" altLang="zh-TW" dirty="0" smtClean="0"/>
              <a:t>padding-bottom</a:t>
            </a:r>
          </a:p>
          <a:p>
            <a:r>
              <a:rPr lang="en-US" altLang="zh-TW" dirty="0" smtClean="0"/>
              <a:t>padding-left</a:t>
            </a:r>
            <a:endParaRPr lang="zh-TW" altLang="en-US" dirty="0" smtClean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53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47265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border</a:t>
            </a:r>
            <a:r>
              <a:rPr lang="zh-TW" altLang="en-US" dirty="0" smtClean="0"/>
              <a:t>跟</a:t>
            </a:r>
            <a:r>
              <a:rPr lang="en-US" altLang="zh-TW" dirty="0" smtClean="0"/>
              <a:t>margin</a:t>
            </a:r>
            <a:r>
              <a:rPr lang="zh-TW" altLang="en-US" dirty="0" smtClean="0"/>
              <a:t>一樣可以分別設定上下左右的邊框</a:t>
            </a:r>
            <a:endParaRPr lang="en-US" altLang="zh-TW" dirty="0" smtClean="0"/>
          </a:p>
          <a:p>
            <a:endParaRPr lang="en-US" altLang="zh-TW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 smtClean="0"/>
              <a:t>邊框</a:t>
            </a:r>
            <a:endParaRPr lang="en-US" altLang="zh-TW" dirty="0" smtClean="0"/>
          </a:p>
          <a:p>
            <a:r>
              <a:rPr lang="en-US" altLang="zh-TW" dirty="0" smtClean="0"/>
              <a:t>https://www.w3schools.com/css/css_border.asp</a:t>
            </a:r>
            <a:r>
              <a:rPr lang="zh-TW" altLang="en-US" dirty="0" smtClean="0"/>
              <a:t>  </a:t>
            </a:r>
            <a:endParaRPr lang="en-US" altLang="zh-TW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 smtClean="0"/>
              <a:t>CSS</a:t>
            </a:r>
            <a:r>
              <a:rPr lang="zh-TW" altLang="en-US" dirty="0" smtClean="0"/>
              <a:t>背景</a:t>
            </a:r>
            <a:endParaRPr lang="en-US" altLang="zh-TW" dirty="0" smtClean="0"/>
          </a:p>
          <a:p>
            <a:r>
              <a:rPr lang="en-US" altLang="zh-TW" dirty="0" smtClean="0"/>
              <a:t>https://www.w3schools.com/css/css_background.asp</a:t>
            </a:r>
            <a:r>
              <a:rPr lang="zh-TW" altLang="en-US" dirty="0" smtClean="0"/>
              <a:t> </a:t>
            </a:r>
            <a:endParaRPr lang="en-US" altLang="zh-TW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dirty="0" smtClean="0"/>
              <a:t>CSS3</a:t>
            </a:r>
            <a:r>
              <a:rPr lang="zh-TW" altLang="en-US" dirty="0" smtClean="0"/>
              <a:t>背景</a:t>
            </a:r>
            <a:endParaRPr lang="en-US" altLang="zh-TW" dirty="0" smtClean="0"/>
          </a:p>
          <a:p>
            <a:r>
              <a:rPr lang="en-US" altLang="zh-TW" dirty="0" smtClean="0"/>
              <a:t>https://www.w3schools.com/css/css3_backgrounds.asp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54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0832825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https://www.w3schools.com/css/css_text.asp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55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90068637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https://www.w3schools.com/cssref/css3_pr_box-sizing.asp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56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05819328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水平置中</a:t>
            </a:r>
            <a:endParaRPr lang="en-US" altLang="zh-TW" dirty="0" smtClean="0"/>
          </a:p>
          <a:p>
            <a:r>
              <a:rPr lang="en-US" altLang="zh-TW" dirty="0" smtClean="0"/>
              <a:t>http://prototype-hacker.com/center-things-on-web-page-html-css/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57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8629451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水平置中</a:t>
            </a:r>
            <a:endParaRPr lang="en-US" altLang="zh-TW" dirty="0" smtClean="0"/>
          </a:p>
          <a:p>
            <a:r>
              <a:rPr lang="en-US" altLang="zh-TW" dirty="0" smtClean="0"/>
              <a:t>http://prototype-hacker.com/center-things-on-web-page-html-css/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58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89352464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水平置中</a:t>
            </a:r>
            <a:endParaRPr lang="en-US" altLang="zh-TW" dirty="0" smtClean="0"/>
          </a:p>
          <a:p>
            <a:r>
              <a:rPr lang="en-US" altLang="zh-TW" dirty="0" smtClean="0"/>
              <a:t>http://prototype-hacker.com/center-things-on-web-page-html-css/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59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353390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22475840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dirty="0" smtClean="0"/>
              <a:t>水平置中</a:t>
            </a:r>
            <a:endParaRPr lang="en-US" altLang="zh-TW" dirty="0" smtClean="0"/>
          </a:p>
          <a:p>
            <a:r>
              <a:rPr lang="en-US" altLang="zh-TW" dirty="0" smtClean="0"/>
              <a:t>http://prototype-hacker.com/center-things-on-web-page-html-css/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60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83142113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TW" altLang="en-US" smtClean="0"/>
              <a:t>垂直置中</a:t>
            </a:r>
            <a:endParaRPr lang="en-US" altLang="zh-TW" smtClean="0"/>
          </a:p>
          <a:p>
            <a:r>
              <a:rPr lang="en-US" altLang="zh-TW" dirty="0" smtClean="0"/>
              <a:t>http://muki.tw/tech/css-div-center/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61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70152279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62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5237888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63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846934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780132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886162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CEB3C-96BC-4920-83DB-6A63DDBBAD65}" type="slidenum">
              <a:rPr lang="zh-TW" altLang="en-US" smtClean="0"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26303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-126460" y="-136187"/>
            <a:ext cx="12393039" cy="6994187"/>
          </a:xfrm>
          <a:prstGeom prst="rect">
            <a:avLst/>
          </a:prstGeom>
          <a:solidFill>
            <a:srgbClr val="F9D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C0B8-56C8-40DB-9DB7-D7B14B4C4B79}" type="datetimeFigureOut">
              <a:rPr lang="zh-TW" altLang="en-US" smtClean="0"/>
              <a:t>2017/12/5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48786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26460" y="-136187"/>
            <a:ext cx="12393039" cy="6994187"/>
          </a:xfrm>
          <a:prstGeom prst="rect">
            <a:avLst/>
          </a:prstGeom>
          <a:solidFill>
            <a:srgbClr val="F9D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-123218" y="1352145"/>
            <a:ext cx="12418979" cy="5505855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057073" y="1352145"/>
            <a:ext cx="10077855" cy="5505855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4989756" y="299898"/>
            <a:ext cx="1529158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淺談</a:t>
            </a:r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/>
            </a:r>
            <a:b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</a:br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版型結構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6657932" y="299898"/>
            <a:ext cx="1585731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事前準備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8382681" y="299898"/>
            <a:ext cx="1368876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區塊標籤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890574" y="299898"/>
            <a:ext cx="1838654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b="1" kern="1200" dirty="0" smtClean="0">
                <a:solidFill>
                  <a:srgbClr val="A2730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網頁→樣式</a:t>
            </a:r>
            <a:endParaRPr lang="zh-TW" altLang="en-US" sz="2000" b="1" kern="1200" dirty="0">
              <a:solidFill>
                <a:srgbClr val="A2730A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39" name="圓角化同側角落矩形 38"/>
          <p:cNvSpPr/>
          <p:nvPr userDrawn="1"/>
        </p:nvSpPr>
        <p:spPr>
          <a:xfrm>
            <a:off x="753847" y="253992"/>
            <a:ext cx="3153920" cy="1098153"/>
          </a:xfrm>
          <a:prstGeom prst="round2SameRect">
            <a:avLst/>
          </a:prstGeom>
          <a:solidFill>
            <a:srgbClr val="F1C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0" dirty="0" smtClean="0">
                <a:solidFill>
                  <a:srgbClr val="B47F08"/>
                </a:solidFill>
                <a:latin typeface="華康采風體W3" panose="03000309000000000000" pitchFamily="65" charset="-120"/>
                <a:ea typeface="華康采風體W3" panose="03000309000000000000" pitchFamily="65" charset="-120"/>
              </a:rPr>
              <a:t>NKFUST</a:t>
            </a:r>
            <a:r>
              <a:rPr lang="en-US" altLang="zh-TW" sz="2400" b="0" baseline="0" dirty="0" smtClean="0">
                <a:solidFill>
                  <a:srgbClr val="B47F08"/>
                </a:solidFill>
                <a:latin typeface="華康采風體W3" panose="03000309000000000000" pitchFamily="65" charset="-120"/>
                <a:ea typeface="華康采風體W3" panose="03000309000000000000" pitchFamily="65" charset="-120"/>
              </a:rPr>
              <a:t> MIS </a:t>
            </a:r>
            <a:r>
              <a:rPr lang="zh-TW" altLang="en-US" sz="2400" b="0" baseline="0" dirty="0" smtClean="0">
                <a:solidFill>
                  <a:srgbClr val="B47F08"/>
                </a:solidFill>
                <a:latin typeface="華康采風體W3" panose="03000309000000000000" pitchFamily="65" charset="-120"/>
                <a:ea typeface="華康采風體W3" panose="03000309000000000000" pitchFamily="65" charset="-120"/>
              </a:rPr>
              <a:t>網路組</a:t>
            </a:r>
            <a:endParaRPr lang="zh-TW" altLang="en-US" sz="2400" b="0" dirty="0">
              <a:solidFill>
                <a:srgbClr val="B47F08"/>
              </a:solidFill>
              <a:latin typeface="華康采風體W3" panose="03000309000000000000" pitchFamily="65" charset="-120"/>
              <a:ea typeface="華康采風體W3" panose="03000309000000000000" pitchFamily="65" charset="-120"/>
            </a:endParaRPr>
          </a:p>
        </p:txBody>
      </p:sp>
      <p:sp>
        <p:nvSpPr>
          <p:cNvPr id="15" name="標題 1"/>
          <p:cNvSpPr>
            <a:spLocks noGrp="1"/>
          </p:cNvSpPr>
          <p:nvPr>
            <p:ph type="title"/>
          </p:nvPr>
        </p:nvSpPr>
        <p:spPr>
          <a:xfrm>
            <a:off x="1615025" y="1537586"/>
            <a:ext cx="8961951" cy="739584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cxnSp>
        <p:nvCxnSpPr>
          <p:cNvPr id="16" name="直線接點 15"/>
          <p:cNvCxnSpPr/>
          <p:nvPr userDrawn="1"/>
        </p:nvCxnSpPr>
        <p:spPr>
          <a:xfrm>
            <a:off x="1681929" y="2273877"/>
            <a:ext cx="8828142" cy="0"/>
          </a:xfrm>
          <a:prstGeom prst="line">
            <a:avLst/>
          </a:prstGeom>
          <a:ln>
            <a:solidFill>
              <a:srgbClr val="D1D1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內容版面配置區 2"/>
          <p:cNvSpPr>
            <a:spLocks noGrp="1"/>
          </p:cNvSpPr>
          <p:nvPr>
            <p:ph idx="1"/>
          </p:nvPr>
        </p:nvSpPr>
        <p:spPr>
          <a:xfrm>
            <a:off x="1727128" y="2498936"/>
            <a:ext cx="8737745" cy="4260810"/>
          </a:xfrm>
        </p:spPr>
        <p:txBody>
          <a:bodyPr/>
          <a:lstStyle>
            <a:lvl1pPr>
              <a:lnSpc>
                <a:spcPct val="110000"/>
              </a:lnSpc>
              <a:defRPr sz="2400"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lnSpc>
                <a:spcPct val="11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lnSpc>
                <a:spcPct val="11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lnSpc>
                <a:spcPct val="11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lnSpc>
                <a:spcPct val="11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595886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26460" y="-136187"/>
            <a:ext cx="12393039" cy="6994187"/>
          </a:xfrm>
          <a:prstGeom prst="rect">
            <a:avLst/>
          </a:prstGeom>
          <a:solidFill>
            <a:srgbClr val="F9D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-123218" y="1352145"/>
            <a:ext cx="12418979" cy="55058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4989756" y="299898"/>
            <a:ext cx="1529158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淺談</a:t>
            </a:r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/>
            </a:r>
            <a:b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</a:br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版型結構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6657932" y="299898"/>
            <a:ext cx="1585731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事前準備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8382681" y="299898"/>
            <a:ext cx="1368876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區塊標籤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9890574" y="299898"/>
            <a:ext cx="1838654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b="1" kern="1200" dirty="0" smtClean="0">
                <a:solidFill>
                  <a:srgbClr val="A2730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網頁→樣式</a:t>
            </a:r>
            <a:endParaRPr lang="zh-TW" altLang="en-US" sz="2000" b="1" kern="1200" dirty="0">
              <a:solidFill>
                <a:srgbClr val="A2730A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20" name="內容版面配置區 2"/>
          <p:cNvSpPr>
            <a:spLocks noGrp="1"/>
          </p:cNvSpPr>
          <p:nvPr>
            <p:ph idx="1"/>
          </p:nvPr>
        </p:nvSpPr>
        <p:spPr>
          <a:xfrm>
            <a:off x="1643068" y="2498936"/>
            <a:ext cx="8949356" cy="4260810"/>
          </a:xfrm>
        </p:spPr>
        <p:txBody>
          <a:bodyPr/>
          <a:lstStyle>
            <a:lvl1pPr>
              <a:lnSpc>
                <a:spcPct val="110000"/>
              </a:lnSpc>
              <a:defRPr sz="2400"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lnSpc>
                <a:spcPct val="11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lnSpc>
                <a:spcPct val="11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lnSpc>
                <a:spcPct val="11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lnSpc>
                <a:spcPct val="11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16" name="圓角化同側角落矩形 15"/>
          <p:cNvSpPr/>
          <p:nvPr userDrawn="1"/>
        </p:nvSpPr>
        <p:spPr>
          <a:xfrm>
            <a:off x="753847" y="253992"/>
            <a:ext cx="3153920" cy="1098153"/>
          </a:xfrm>
          <a:prstGeom prst="round2SameRect">
            <a:avLst/>
          </a:prstGeom>
          <a:solidFill>
            <a:srgbClr val="F1C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0" dirty="0" smtClean="0">
                <a:solidFill>
                  <a:srgbClr val="B47F08"/>
                </a:solidFill>
                <a:latin typeface="華康采風體W3" panose="03000309000000000000" pitchFamily="65" charset="-120"/>
                <a:ea typeface="華康采風體W3" panose="03000309000000000000" pitchFamily="65" charset="-120"/>
              </a:rPr>
              <a:t>NKFUST</a:t>
            </a:r>
            <a:r>
              <a:rPr lang="en-US" altLang="zh-TW" sz="2400" b="0" baseline="0" dirty="0" smtClean="0">
                <a:solidFill>
                  <a:srgbClr val="B47F08"/>
                </a:solidFill>
                <a:latin typeface="華康采風體W3" panose="03000309000000000000" pitchFamily="65" charset="-120"/>
                <a:ea typeface="華康采風體W3" panose="03000309000000000000" pitchFamily="65" charset="-120"/>
              </a:rPr>
              <a:t> MIS </a:t>
            </a:r>
            <a:r>
              <a:rPr lang="zh-TW" altLang="en-US" sz="2400" b="0" baseline="0" dirty="0" smtClean="0">
                <a:solidFill>
                  <a:srgbClr val="B47F08"/>
                </a:solidFill>
                <a:latin typeface="華康采風體W3" panose="03000309000000000000" pitchFamily="65" charset="-120"/>
                <a:ea typeface="華康采風體W3" panose="03000309000000000000" pitchFamily="65" charset="-120"/>
              </a:rPr>
              <a:t>網路組</a:t>
            </a:r>
            <a:endParaRPr lang="zh-TW" altLang="en-US" sz="2400" b="0" dirty="0">
              <a:solidFill>
                <a:srgbClr val="B47F08"/>
              </a:solidFill>
              <a:latin typeface="華康采風體W3" panose="03000309000000000000" pitchFamily="65" charset="-120"/>
              <a:ea typeface="華康采風體W3" panose="03000309000000000000" pitchFamily="65" charset="-120"/>
            </a:endParaRPr>
          </a:p>
        </p:txBody>
      </p:sp>
      <p:sp>
        <p:nvSpPr>
          <p:cNvPr id="22" name="標題 1"/>
          <p:cNvSpPr>
            <a:spLocks noGrp="1"/>
          </p:cNvSpPr>
          <p:nvPr>
            <p:ph type="title"/>
          </p:nvPr>
        </p:nvSpPr>
        <p:spPr>
          <a:xfrm>
            <a:off x="1416987" y="1503082"/>
            <a:ext cx="9188032" cy="739584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1081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C0B8-56C8-40DB-9DB7-D7B14B4C4B79}" type="datetimeFigureOut">
              <a:rPr lang="zh-TW" altLang="en-US" smtClean="0"/>
              <a:t>2017/12/5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08869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C0B8-56C8-40DB-9DB7-D7B14B4C4B79}" type="datetimeFigureOut">
              <a:rPr lang="zh-TW" altLang="en-US" smtClean="0"/>
              <a:t>2017/12/5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917207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C0B8-56C8-40DB-9DB7-D7B14B4C4B79}" type="datetimeFigureOut">
              <a:rPr lang="zh-TW" altLang="en-US" smtClean="0"/>
              <a:t>2017/12/5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79588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C0B8-56C8-40DB-9DB7-D7B14B4C4B79}" type="datetimeFigureOut">
              <a:rPr lang="zh-TW" altLang="en-US" smtClean="0"/>
              <a:t>2017/12/5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826197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C0B8-56C8-40DB-9DB7-D7B14B4C4B79}" type="datetimeFigureOut">
              <a:rPr lang="zh-TW" altLang="en-US" smtClean="0"/>
              <a:t>2017/12/5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156546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C0B8-56C8-40DB-9DB7-D7B14B4C4B79}" type="datetimeFigureOut">
              <a:rPr lang="zh-TW" altLang="en-US" smtClean="0"/>
              <a:t>2017/12/5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857470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C0B8-56C8-40DB-9DB7-D7B14B4C4B79}" type="datetimeFigureOut">
              <a:rPr lang="zh-TW" altLang="en-US" smtClean="0"/>
              <a:t>2017/12/5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988555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C0B8-56C8-40DB-9DB7-D7B14B4C4B79}" type="datetimeFigureOut">
              <a:rPr lang="zh-TW" altLang="en-US" smtClean="0"/>
              <a:t>2017/12/5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4637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26460" y="-136187"/>
            <a:ext cx="12393039" cy="6994187"/>
          </a:xfrm>
          <a:prstGeom prst="rect">
            <a:avLst/>
          </a:prstGeom>
          <a:solidFill>
            <a:srgbClr val="F9D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-123218" y="1352145"/>
            <a:ext cx="12418979" cy="5505855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107657" y="1352145"/>
            <a:ext cx="9976687" cy="5505855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4989756" y="299898"/>
            <a:ext cx="1529158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淺談</a:t>
            </a:r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/>
            </a:r>
            <a:b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</a:br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版型結構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6657932" y="299898"/>
            <a:ext cx="1585731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事前準備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8382681" y="299898"/>
            <a:ext cx="1368876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區塊標籤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9890574" y="299898"/>
            <a:ext cx="1838654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網頁→樣式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727128" y="2498936"/>
            <a:ext cx="8737745" cy="4260810"/>
          </a:xfrm>
        </p:spPr>
        <p:txBody>
          <a:bodyPr/>
          <a:lstStyle>
            <a:lvl1pPr>
              <a:lnSpc>
                <a:spcPct val="120000"/>
              </a:lnSpc>
              <a:defRPr sz="2400"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36" name="圓角化同側角落矩形 35"/>
          <p:cNvSpPr/>
          <p:nvPr userDrawn="1"/>
        </p:nvSpPr>
        <p:spPr>
          <a:xfrm>
            <a:off x="753847" y="253992"/>
            <a:ext cx="3153920" cy="1098153"/>
          </a:xfrm>
          <a:prstGeom prst="round2SameRect">
            <a:avLst/>
          </a:prstGeom>
          <a:solidFill>
            <a:srgbClr val="F1C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0" dirty="0" smtClean="0">
                <a:solidFill>
                  <a:srgbClr val="B47F08"/>
                </a:solidFill>
                <a:latin typeface="華康采風體W3" panose="03000309000000000000" pitchFamily="65" charset="-120"/>
                <a:ea typeface="華康采風體W3" panose="03000309000000000000" pitchFamily="65" charset="-120"/>
              </a:rPr>
              <a:t>NKFUST</a:t>
            </a:r>
            <a:r>
              <a:rPr lang="en-US" altLang="zh-TW" sz="2400" b="0" baseline="0" dirty="0" smtClean="0">
                <a:solidFill>
                  <a:srgbClr val="B47F08"/>
                </a:solidFill>
                <a:latin typeface="華康采風體W3" panose="03000309000000000000" pitchFamily="65" charset="-120"/>
                <a:ea typeface="華康采風體W3" panose="03000309000000000000" pitchFamily="65" charset="-120"/>
              </a:rPr>
              <a:t> MIS </a:t>
            </a:r>
            <a:r>
              <a:rPr lang="zh-TW" altLang="en-US" sz="2400" b="0" baseline="0" dirty="0" smtClean="0">
                <a:solidFill>
                  <a:srgbClr val="B47F08"/>
                </a:solidFill>
                <a:latin typeface="華康采風體W3" panose="03000309000000000000" pitchFamily="65" charset="-120"/>
                <a:ea typeface="華康采風體W3" panose="03000309000000000000" pitchFamily="65" charset="-120"/>
              </a:rPr>
              <a:t>網路組</a:t>
            </a:r>
            <a:endParaRPr lang="zh-TW" altLang="en-US" sz="2400" b="0" dirty="0">
              <a:solidFill>
                <a:srgbClr val="B47F08"/>
              </a:solidFill>
              <a:latin typeface="華康采風體W3" panose="03000309000000000000" pitchFamily="65" charset="-120"/>
              <a:ea typeface="華康采風體W3" panose="03000309000000000000" pitchFamily="65" charset="-120"/>
            </a:endParaRPr>
          </a:p>
        </p:txBody>
      </p:sp>
      <p:cxnSp>
        <p:nvCxnSpPr>
          <p:cNvPr id="37" name="直線接點 36"/>
          <p:cNvCxnSpPr/>
          <p:nvPr userDrawn="1"/>
        </p:nvCxnSpPr>
        <p:spPr>
          <a:xfrm>
            <a:off x="1681929" y="2273877"/>
            <a:ext cx="8828142" cy="0"/>
          </a:xfrm>
          <a:prstGeom prst="line">
            <a:avLst/>
          </a:prstGeom>
          <a:ln>
            <a:solidFill>
              <a:srgbClr val="D1D1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標題 1"/>
          <p:cNvSpPr>
            <a:spLocks noGrp="1"/>
          </p:cNvSpPr>
          <p:nvPr>
            <p:ph type="title"/>
          </p:nvPr>
        </p:nvSpPr>
        <p:spPr>
          <a:xfrm>
            <a:off x="1615025" y="1537586"/>
            <a:ext cx="8961951" cy="739584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51368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3C0B8-56C8-40DB-9DB7-D7B14B4C4B79}" type="datetimeFigureOut">
              <a:rPr lang="zh-TW" altLang="en-US" smtClean="0"/>
              <a:t>2017/12/5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50325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26460" y="-136187"/>
            <a:ext cx="12393039" cy="6994187"/>
          </a:xfrm>
          <a:prstGeom prst="rect">
            <a:avLst/>
          </a:prstGeom>
          <a:solidFill>
            <a:srgbClr val="F9D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-123218" y="1352145"/>
            <a:ext cx="12418979" cy="55058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4989756" y="299897"/>
            <a:ext cx="1529158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淺談</a:t>
            </a:r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/>
            </a:r>
            <a:b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</a:br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版型結構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6657932" y="299897"/>
            <a:ext cx="1585731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事前準備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8382681" y="299897"/>
            <a:ext cx="1368876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區塊標籤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9890574" y="299897"/>
            <a:ext cx="1838654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網頁→樣式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7" name="圓角化同側角落矩形 16"/>
          <p:cNvSpPr/>
          <p:nvPr userDrawn="1"/>
        </p:nvSpPr>
        <p:spPr>
          <a:xfrm>
            <a:off x="753847" y="253992"/>
            <a:ext cx="3153920" cy="1098153"/>
          </a:xfrm>
          <a:prstGeom prst="round2SameRect">
            <a:avLst/>
          </a:prstGeom>
          <a:solidFill>
            <a:srgbClr val="F1C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0" dirty="0" smtClean="0">
                <a:solidFill>
                  <a:srgbClr val="B47F08"/>
                </a:solidFill>
                <a:latin typeface="華康采風體W3" panose="03000309000000000000" pitchFamily="65" charset="-120"/>
                <a:ea typeface="華康采風體W3" panose="03000309000000000000" pitchFamily="65" charset="-120"/>
              </a:rPr>
              <a:t>NKFUST</a:t>
            </a:r>
            <a:r>
              <a:rPr lang="en-US" altLang="zh-TW" sz="2400" b="0" baseline="0" dirty="0" smtClean="0">
                <a:solidFill>
                  <a:srgbClr val="B47F08"/>
                </a:solidFill>
                <a:latin typeface="華康采風體W3" panose="03000309000000000000" pitchFamily="65" charset="-120"/>
                <a:ea typeface="華康采風體W3" panose="03000309000000000000" pitchFamily="65" charset="-120"/>
              </a:rPr>
              <a:t> MIS </a:t>
            </a:r>
            <a:r>
              <a:rPr lang="zh-TW" altLang="en-US" sz="2400" b="0" baseline="0" dirty="0" smtClean="0">
                <a:solidFill>
                  <a:srgbClr val="B47F08"/>
                </a:solidFill>
                <a:latin typeface="華康采風體W3" panose="03000309000000000000" pitchFamily="65" charset="-120"/>
                <a:ea typeface="華康采風體W3" panose="03000309000000000000" pitchFamily="65" charset="-120"/>
              </a:rPr>
              <a:t>網路組</a:t>
            </a:r>
            <a:endParaRPr lang="zh-TW" altLang="en-US" sz="2400" b="0" dirty="0">
              <a:solidFill>
                <a:srgbClr val="B47F08"/>
              </a:solidFill>
              <a:latin typeface="華康采風體W3" panose="03000309000000000000" pitchFamily="65" charset="-120"/>
              <a:ea typeface="華康采風體W3" panose="03000309000000000000" pitchFamily="65" charset="-120"/>
            </a:endParaRPr>
          </a:p>
        </p:txBody>
      </p:sp>
      <p:sp>
        <p:nvSpPr>
          <p:cNvPr id="18" name="標題 1"/>
          <p:cNvSpPr>
            <a:spLocks noGrp="1"/>
          </p:cNvSpPr>
          <p:nvPr>
            <p:ph type="title"/>
          </p:nvPr>
        </p:nvSpPr>
        <p:spPr>
          <a:xfrm>
            <a:off x="1416987" y="1503082"/>
            <a:ext cx="9188032" cy="739584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165172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26460" y="-136187"/>
            <a:ext cx="12393039" cy="6994187"/>
          </a:xfrm>
          <a:prstGeom prst="rect">
            <a:avLst/>
          </a:prstGeom>
          <a:solidFill>
            <a:srgbClr val="F9D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-123218" y="1352145"/>
            <a:ext cx="12418979" cy="5505855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107657" y="1352145"/>
            <a:ext cx="9976687" cy="5505855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4989756" y="299898"/>
            <a:ext cx="1529158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b="1" kern="1200" dirty="0" smtClean="0">
                <a:solidFill>
                  <a:srgbClr val="A2730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淺談</a:t>
            </a:r>
            <a:r>
              <a:rPr lang="en-US" altLang="zh-TW" sz="2000" b="1" kern="1200" dirty="0" smtClean="0">
                <a:solidFill>
                  <a:srgbClr val="A2730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/>
            </a:r>
            <a:br>
              <a:rPr lang="en-US" altLang="zh-TW" sz="2000" b="1" kern="1200" dirty="0" smtClean="0">
                <a:solidFill>
                  <a:srgbClr val="A2730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</a:br>
            <a:r>
              <a:rPr lang="zh-TW" altLang="en-US" sz="2000" b="1" kern="1200" dirty="0" smtClean="0">
                <a:solidFill>
                  <a:srgbClr val="A2730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版型結構</a:t>
            </a:r>
            <a:endParaRPr lang="zh-TW" altLang="en-US" sz="2000" b="1" kern="1200" dirty="0">
              <a:solidFill>
                <a:srgbClr val="A2730A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6657932" y="299898"/>
            <a:ext cx="1585731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事前準備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8382681" y="299898"/>
            <a:ext cx="1368876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區塊標籤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9890574" y="299898"/>
            <a:ext cx="1838654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網頁→樣式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36" name="圓角化同側角落矩形 35"/>
          <p:cNvSpPr/>
          <p:nvPr userDrawn="1"/>
        </p:nvSpPr>
        <p:spPr>
          <a:xfrm>
            <a:off x="753847" y="253992"/>
            <a:ext cx="3153920" cy="1098153"/>
          </a:xfrm>
          <a:prstGeom prst="round2SameRect">
            <a:avLst/>
          </a:prstGeom>
          <a:solidFill>
            <a:srgbClr val="F1C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0" dirty="0" smtClean="0">
                <a:solidFill>
                  <a:srgbClr val="B47F08"/>
                </a:solidFill>
                <a:latin typeface="華康采風體W3" panose="03000309000000000000" pitchFamily="65" charset="-120"/>
                <a:ea typeface="華康采風體W3" panose="03000309000000000000" pitchFamily="65" charset="-120"/>
              </a:rPr>
              <a:t>NKFUST</a:t>
            </a:r>
            <a:r>
              <a:rPr lang="en-US" altLang="zh-TW" sz="2400" b="0" baseline="0" dirty="0" smtClean="0">
                <a:solidFill>
                  <a:srgbClr val="B47F08"/>
                </a:solidFill>
                <a:latin typeface="華康采風體W3" panose="03000309000000000000" pitchFamily="65" charset="-120"/>
                <a:ea typeface="華康采風體W3" panose="03000309000000000000" pitchFamily="65" charset="-120"/>
              </a:rPr>
              <a:t> MIS </a:t>
            </a:r>
            <a:r>
              <a:rPr lang="zh-TW" altLang="en-US" sz="2400" b="0" baseline="0" dirty="0" smtClean="0">
                <a:solidFill>
                  <a:srgbClr val="B47F08"/>
                </a:solidFill>
                <a:latin typeface="華康采風體W3" panose="03000309000000000000" pitchFamily="65" charset="-120"/>
                <a:ea typeface="華康采風體W3" panose="03000309000000000000" pitchFamily="65" charset="-120"/>
              </a:rPr>
              <a:t>網路組</a:t>
            </a:r>
            <a:endParaRPr lang="zh-TW" altLang="en-US" sz="2400" b="0" dirty="0">
              <a:solidFill>
                <a:srgbClr val="B47F08"/>
              </a:solidFill>
              <a:latin typeface="華康采風體W3" panose="03000309000000000000" pitchFamily="65" charset="-120"/>
              <a:ea typeface="華康采風體W3" panose="03000309000000000000" pitchFamily="65" charset="-120"/>
            </a:endParaRPr>
          </a:p>
        </p:txBody>
      </p:sp>
      <p:cxnSp>
        <p:nvCxnSpPr>
          <p:cNvPr id="15" name="直線接點 14"/>
          <p:cNvCxnSpPr/>
          <p:nvPr userDrawn="1"/>
        </p:nvCxnSpPr>
        <p:spPr>
          <a:xfrm>
            <a:off x="1681929" y="2273877"/>
            <a:ext cx="8828142" cy="0"/>
          </a:xfrm>
          <a:prstGeom prst="line">
            <a:avLst/>
          </a:prstGeom>
          <a:ln>
            <a:solidFill>
              <a:srgbClr val="D1D1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標題 1"/>
          <p:cNvSpPr>
            <a:spLocks noGrp="1"/>
          </p:cNvSpPr>
          <p:nvPr>
            <p:ph type="title"/>
          </p:nvPr>
        </p:nvSpPr>
        <p:spPr>
          <a:xfrm>
            <a:off x="1615025" y="1537586"/>
            <a:ext cx="8961951" cy="739584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7" name="內容版面配置區 2"/>
          <p:cNvSpPr>
            <a:spLocks noGrp="1"/>
          </p:cNvSpPr>
          <p:nvPr>
            <p:ph idx="1"/>
          </p:nvPr>
        </p:nvSpPr>
        <p:spPr>
          <a:xfrm>
            <a:off x="1727128" y="2498936"/>
            <a:ext cx="8737745" cy="4260810"/>
          </a:xfrm>
        </p:spPr>
        <p:txBody>
          <a:bodyPr/>
          <a:lstStyle>
            <a:lvl1pPr>
              <a:lnSpc>
                <a:spcPct val="120000"/>
              </a:lnSpc>
              <a:defRPr sz="2400"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630792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26460" y="-136187"/>
            <a:ext cx="12393039" cy="6994187"/>
          </a:xfrm>
          <a:prstGeom prst="rect">
            <a:avLst/>
          </a:prstGeom>
          <a:solidFill>
            <a:srgbClr val="F9D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-123218" y="1352145"/>
            <a:ext cx="12418979" cy="55058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4989756" y="299897"/>
            <a:ext cx="1529158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b="1" kern="1200" dirty="0" smtClean="0">
                <a:solidFill>
                  <a:srgbClr val="A2730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淺談</a:t>
            </a:r>
            <a:r>
              <a:rPr lang="en-US" altLang="zh-TW" sz="2000" b="1" kern="1200" dirty="0" smtClean="0">
                <a:solidFill>
                  <a:srgbClr val="A2730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/>
            </a:r>
            <a:br>
              <a:rPr lang="en-US" altLang="zh-TW" sz="2000" b="1" kern="1200" dirty="0" smtClean="0">
                <a:solidFill>
                  <a:srgbClr val="A2730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</a:br>
            <a:r>
              <a:rPr lang="zh-TW" altLang="en-US" sz="2000" b="1" kern="1200" dirty="0" smtClean="0">
                <a:solidFill>
                  <a:srgbClr val="A2730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版型結構</a:t>
            </a:r>
            <a:endParaRPr lang="zh-TW" altLang="en-US" sz="2000" b="1" kern="1200" dirty="0">
              <a:solidFill>
                <a:srgbClr val="A2730A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6657932" y="299897"/>
            <a:ext cx="1585731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事前準備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8382681" y="299897"/>
            <a:ext cx="1368876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區塊標籤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9890574" y="299897"/>
            <a:ext cx="1838654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網頁→樣式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9" name="標題 1"/>
          <p:cNvSpPr>
            <a:spLocks noGrp="1"/>
          </p:cNvSpPr>
          <p:nvPr>
            <p:ph type="title"/>
          </p:nvPr>
        </p:nvSpPr>
        <p:spPr>
          <a:xfrm>
            <a:off x="1416987" y="1503082"/>
            <a:ext cx="9188032" cy="739584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23" name="圓角化同側角落矩形 22"/>
          <p:cNvSpPr/>
          <p:nvPr userDrawn="1"/>
        </p:nvSpPr>
        <p:spPr>
          <a:xfrm>
            <a:off x="753847" y="253992"/>
            <a:ext cx="3153920" cy="1098153"/>
          </a:xfrm>
          <a:prstGeom prst="round2SameRect">
            <a:avLst/>
          </a:prstGeom>
          <a:solidFill>
            <a:srgbClr val="F1C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0" dirty="0" smtClean="0">
                <a:solidFill>
                  <a:srgbClr val="B47F08"/>
                </a:solidFill>
                <a:latin typeface="華康采風體W3" panose="03000309000000000000" pitchFamily="65" charset="-120"/>
                <a:ea typeface="華康采風體W3" panose="03000309000000000000" pitchFamily="65" charset="-120"/>
              </a:rPr>
              <a:t>NKFUST</a:t>
            </a:r>
            <a:r>
              <a:rPr lang="en-US" altLang="zh-TW" sz="2400" b="0" baseline="0" dirty="0" smtClean="0">
                <a:solidFill>
                  <a:srgbClr val="B47F08"/>
                </a:solidFill>
                <a:latin typeface="華康采風體W3" panose="03000309000000000000" pitchFamily="65" charset="-120"/>
                <a:ea typeface="華康采風體W3" panose="03000309000000000000" pitchFamily="65" charset="-120"/>
              </a:rPr>
              <a:t> MIS </a:t>
            </a:r>
            <a:r>
              <a:rPr lang="zh-TW" altLang="en-US" sz="2400" b="0" baseline="0" dirty="0" smtClean="0">
                <a:solidFill>
                  <a:srgbClr val="B47F08"/>
                </a:solidFill>
                <a:latin typeface="華康采風體W3" panose="03000309000000000000" pitchFamily="65" charset="-120"/>
                <a:ea typeface="華康采風體W3" panose="03000309000000000000" pitchFamily="65" charset="-120"/>
              </a:rPr>
              <a:t>網路組</a:t>
            </a:r>
            <a:endParaRPr lang="zh-TW" altLang="en-US" sz="2400" b="0" dirty="0">
              <a:solidFill>
                <a:srgbClr val="B47F08"/>
              </a:solidFill>
              <a:latin typeface="華康采風體W3" panose="03000309000000000000" pitchFamily="65" charset="-120"/>
              <a:ea typeface="華康采風體W3" panose="030003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872066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26460" y="-136187"/>
            <a:ext cx="12393039" cy="6994187"/>
          </a:xfrm>
          <a:prstGeom prst="rect">
            <a:avLst/>
          </a:prstGeom>
          <a:solidFill>
            <a:srgbClr val="F9D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-123218" y="1352145"/>
            <a:ext cx="12418979" cy="5505855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7" name="矩形 26"/>
          <p:cNvSpPr/>
          <p:nvPr userDrawn="1"/>
        </p:nvSpPr>
        <p:spPr>
          <a:xfrm>
            <a:off x="1107657" y="1352145"/>
            <a:ext cx="9976687" cy="5505855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4989756" y="299898"/>
            <a:ext cx="1529158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淺談</a:t>
            </a:r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/>
            </a:r>
            <a:b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</a:br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版型結構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6657932" y="299898"/>
            <a:ext cx="1585731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b="1" kern="1200" dirty="0" smtClean="0">
                <a:solidFill>
                  <a:srgbClr val="A2730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事前準備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382681" y="299898"/>
            <a:ext cx="1368876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區塊標籤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9890574" y="299898"/>
            <a:ext cx="1838654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網頁→樣式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41" name="圓角化同側角落矩形 40"/>
          <p:cNvSpPr/>
          <p:nvPr userDrawn="1"/>
        </p:nvSpPr>
        <p:spPr>
          <a:xfrm>
            <a:off x="753847" y="253992"/>
            <a:ext cx="3153920" cy="1098153"/>
          </a:xfrm>
          <a:prstGeom prst="round2SameRect">
            <a:avLst/>
          </a:prstGeom>
          <a:solidFill>
            <a:srgbClr val="F1C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0" dirty="0" smtClean="0">
                <a:solidFill>
                  <a:srgbClr val="B47F08"/>
                </a:solidFill>
                <a:latin typeface="華康采風體W3" panose="03000309000000000000" pitchFamily="65" charset="-120"/>
                <a:ea typeface="華康采風體W3" panose="03000309000000000000" pitchFamily="65" charset="-120"/>
              </a:rPr>
              <a:t>NKFUST</a:t>
            </a:r>
            <a:r>
              <a:rPr lang="en-US" altLang="zh-TW" sz="2400" b="0" baseline="0" dirty="0" smtClean="0">
                <a:solidFill>
                  <a:srgbClr val="B47F08"/>
                </a:solidFill>
                <a:latin typeface="華康采風體W3" panose="03000309000000000000" pitchFamily="65" charset="-120"/>
                <a:ea typeface="華康采風體W3" panose="03000309000000000000" pitchFamily="65" charset="-120"/>
              </a:rPr>
              <a:t> MIS </a:t>
            </a:r>
            <a:r>
              <a:rPr lang="zh-TW" altLang="en-US" sz="2400" b="0" baseline="0" dirty="0" smtClean="0">
                <a:solidFill>
                  <a:srgbClr val="B47F08"/>
                </a:solidFill>
                <a:latin typeface="華康采風體W3" panose="03000309000000000000" pitchFamily="65" charset="-120"/>
                <a:ea typeface="華康采風體W3" panose="03000309000000000000" pitchFamily="65" charset="-120"/>
              </a:rPr>
              <a:t>網路組</a:t>
            </a:r>
            <a:endParaRPr lang="zh-TW" altLang="en-US" sz="2400" b="0" dirty="0">
              <a:solidFill>
                <a:srgbClr val="B47F08"/>
              </a:solidFill>
              <a:latin typeface="華康采風體W3" panose="03000309000000000000" pitchFamily="65" charset="-120"/>
              <a:ea typeface="華康采風體W3" panose="03000309000000000000" pitchFamily="65" charset="-120"/>
            </a:endParaRPr>
          </a:p>
        </p:txBody>
      </p:sp>
      <p:cxnSp>
        <p:nvCxnSpPr>
          <p:cNvPr id="15" name="直線接點 14"/>
          <p:cNvCxnSpPr/>
          <p:nvPr userDrawn="1"/>
        </p:nvCxnSpPr>
        <p:spPr>
          <a:xfrm>
            <a:off x="1681929" y="2273877"/>
            <a:ext cx="8828142" cy="0"/>
          </a:xfrm>
          <a:prstGeom prst="line">
            <a:avLst/>
          </a:prstGeom>
          <a:ln>
            <a:solidFill>
              <a:srgbClr val="D1D1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標題 1"/>
          <p:cNvSpPr>
            <a:spLocks noGrp="1"/>
          </p:cNvSpPr>
          <p:nvPr>
            <p:ph type="title"/>
          </p:nvPr>
        </p:nvSpPr>
        <p:spPr>
          <a:xfrm>
            <a:off x="1615025" y="1537586"/>
            <a:ext cx="8961951" cy="739584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17" name="內容版面配置區 2"/>
          <p:cNvSpPr>
            <a:spLocks noGrp="1"/>
          </p:cNvSpPr>
          <p:nvPr>
            <p:ph idx="1"/>
          </p:nvPr>
        </p:nvSpPr>
        <p:spPr>
          <a:xfrm>
            <a:off x="1727128" y="2498936"/>
            <a:ext cx="8737745" cy="4260810"/>
          </a:xfrm>
        </p:spPr>
        <p:txBody>
          <a:bodyPr/>
          <a:lstStyle>
            <a:lvl1pPr>
              <a:lnSpc>
                <a:spcPct val="120000"/>
              </a:lnSpc>
              <a:defRPr sz="2400"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749831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26460" y="-136187"/>
            <a:ext cx="12393039" cy="6994187"/>
          </a:xfrm>
          <a:prstGeom prst="rect">
            <a:avLst/>
          </a:prstGeom>
          <a:solidFill>
            <a:srgbClr val="F9D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-123218" y="1352145"/>
            <a:ext cx="12418979" cy="55058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4989756" y="299897"/>
            <a:ext cx="1529158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淺談</a:t>
            </a:r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/>
            </a:r>
            <a:b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</a:br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版型結構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6657932" y="299897"/>
            <a:ext cx="1585731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b="1" kern="1200" dirty="0" smtClean="0">
                <a:solidFill>
                  <a:srgbClr val="A2730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事前準備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382681" y="299897"/>
            <a:ext cx="1368876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區塊標籤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9890574" y="299897"/>
            <a:ext cx="1838654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網頁→樣式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7" name="圓角化同側角落矩形 16"/>
          <p:cNvSpPr/>
          <p:nvPr userDrawn="1"/>
        </p:nvSpPr>
        <p:spPr>
          <a:xfrm>
            <a:off x="753847" y="253992"/>
            <a:ext cx="3153920" cy="1098153"/>
          </a:xfrm>
          <a:prstGeom prst="round2SameRect">
            <a:avLst/>
          </a:prstGeom>
          <a:solidFill>
            <a:srgbClr val="F1C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0" dirty="0" smtClean="0">
                <a:solidFill>
                  <a:srgbClr val="B47F08"/>
                </a:solidFill>
                <a:latin typeface="華康采風體W3" panose="03000309000000000000" pitchFamily="65" charset="-120"/>
                <a:ea typeface="華康采風體W3" panose="03000309000000000000" pitchFamily="65" charset="-120"/>
              </a:rPr>
              <a:t>NKFUST</a:t>
            </a:r>
            <a:r>
              <a:rPr lang="en-US" altLang="zh-TW" sz="2400" b="0" baseline="0" dirty="0" smtClean="0">
                <a:solidFill>
                  <a:srgbClr val="B47F08"/>
                </a:solidFill>
                <a:latin typeface="華康采風體W3" panose="03000309000000000000" pitchFamily="65" charset="-120"/>
                <a:ea typeface="華康采風體W3" panose="03000309000000000000" pitchFamily="65" charset="-120"/>
              </a:rPr>
              <a:t> MIS </a:t>
            </a:r>
            <a:r>
              <a:rPr lang="zh-TW" altLang="en-US" sz="2400" b="0" baseline="0" dirty="0" smtClean="0">
                <a:solidFill>
                  <a:srgbClr val="B47F08"/>
                </a:solidFill>
                <a:latin typeface="華康采風體W3" panose="03000309000000000000" pitchFamily="65" charset="-120"/>
                <a:ea typeface="華康采風體W3" panose="03000309000000000000" pitchFamily="65" charset="-120"/>
              </a:rPr>
              <a:t>網路組</a:t>
            </a:r>
            <a:endParaRPr lang="zh-TW" altLang="en-US" sz="2400" b="0" dirty="0">
              <a:solidFill>
                <a:srgbClr val="B47F08"/>
              </a:solidFill>
              <a:latin typeface="華康采風體W3" panose="03000309000000000000" pitchFamily="65" charset="-120"/>
              <a:ea typeface="華康采風體W3" panose="03000309000000000000" pitchFamily="65" charset="-120"/>
            </a:endParaRPr>
          </a:p>
        </p:txBody>
      </p:sp>
      <p:sp>
        <p:nvSpPr>
          <p:cNvPr id="15" name="標題 1"/>
          <p:cNvSpPr>
            <a:spLocks noGrp="1"/>
          </p:cNvSpPr>
          <p:nvPr>
            <p:ph type="title"/>
          </p:nvPr>
        </p:nvSpPr>
        <p:spPr>
          <a:xfrm>
            <a:off x="1615025" y="1537586"/>
            <a:ext cx="8961951" cy="739584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558850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26460" y="-136187"/>
            <a:ext cx="12393039" cy="6994187"/>
          </a:xfrm>
          <a:prstGeom prst="rect">
            <a:avLst/>
          </a:prstGeom>
          <a:solidFill>
            <a:srgbClr val="F9D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-123218" y="1352145"/>
            <a:ext cx="12418979" cy="5505855"/>
          </a:xfrm>
          <a:prstGeom prst="rect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057073" y="1352145"/>
            <a:ext cx="10077855" cy="5505855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4989756" y="299898"/>
            <a:ext cx="1529158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淺談</a:t>
            </a:r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/>
            </a:r>
            <a:b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</a:br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版型結構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6657932" y="299898"/>
            <a:ext cx="1585731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事前準備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8382681" y="299898"/>
            <a:ext cx="1368876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b="1" kern="1200" dirty="0" smtClean="0">
                <a:solidFill>
                  <a:srgbClr val="A2730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區塊標籤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9890574" y="299898"/>
            <a:ext cx="1838654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網頁→樣式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39" name="圓角化同側角落矩形 38"/>
          <p:cNvSpPr/>
          <p:nvPr userDrawn="1"/>
        </p:nvSpPr>
        <p:spPr>
          <a:xfrm>
            <a:off x="753847" y="253992"/>
            <a:ext cx="3153920" cy="1098153"/>
          </a:xfrm>
          <a:prstGeom prst="round2SameRect">
            <a:avLst/>
          </a:prstGeom>
          <a:solidFill>
            <a:srgbClr val="F1C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0" dirty="0" smtClean="0">
                <a:solidFill>
                  <a:srgbClr val="B47F08"/>
                </a:solidFill>
                <a:latin typeface="華康采風體W3" panose="03000309000000000000" pitchFamily="65" charset="-120"/>
                <a:ea typeface="華康采風體W3" panose="03000309000000000000" pitchFamily="65" charset="-120"/>
              </a:rPr>
              <a:t>NKFUST</a:t>
            </a:r>
            <a:r>
              <a:rPr lang="en-US" altLang="zh-TW" sz="2400" b="0" baseline="0" dirty="0" smtClean="0">
                <a:solidFill>
                  <a:srgbClr val="B47F08"/>
                </a:solidFill>
                <a:latin typeface="華康采風體W3" panose="03000309000000000000" pitchFamily="65" charset="-120"/>
                <a:ea typeface="華康采風體W3" panose="03000309000000000000" pitchFamily="65" charset="-120"/>
              </a:rPr>
              <a:t> MIS </a:t>
            </a:r>
            <a:r>
              <a:rPr lang="zh-TW" altLang="en-US" sz="2400" b="0" baseline="0" dirty="0" smtClean="0">
                <a:solidFill>
                  <a:srgbClr val="B47F08"/>
                </a:solidFill>
                <a:latin typeface="華康采風體W3" panose="03000309000000000000" pitchFamily="65" charset="-120"/>
                <a:ea typeface="華康采風體W3" panose="03000309000000000000" pitchFamily="65" charset="-120"/>
              </a:rPr>
              <a:t>網路組</a:t>
            </a:r>
            <a:endParaRPr lang="zh-TW" altLang="en-US" sz="2400" b="0" dirty="0">
              <a:solidFill>
                <a:srgbClr val="B47F08"/>
              </a:solidFill>
              <a:latin typeface="華康采風體W3" panose="03000309000000000000" pitchFamily="65" charset="-120"/>
              <a:ea typeface="華康采風體W3" panose="03000309000000000000" pitchFamily="65" charset="-120"/>
            </a:endParaRPr>
          </a:p>
        </p:txBody>
      </p:sp>
      <p:sp>
        <p:nvSpPr>
          <p:cNvPr id="15" name="標題 1"/>
          <p:cNvSpPr>
            <a:spLocks noGrp="1"/>
          </p:cNvSpPr>
          <p:nvPr>
            <p:ph type="title"/>
          </p:nvPr>
        </p:nvSpPr>
        <p:spPr>
          <a:xfrm>
            <a:off x="1615025" y="1537586"/>
            <a:ext cx="8961951" cy="739584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cxnSp>
        <p:nvCxnSpPr>
          <p:cNvPr id="16" name="直線接點 15"/>
          <p:cNvCxnSpPr/>
          <p:nvPr userDrawn="1"/>
        </p:nvCxnSpPr>
        <p:spPr>
          <a:xfrm>
            <a:off x="1681929" y="2273877"/>
            <a:ext cx="8828142" cy="0"/>
          </a:xfrm>
          <a:prstGeom prst="line">
            <a:avLst/>
          </a:prstGeom>
          <a:ln>
            <a:solidFill>
              <a:srgbClr val="D1D1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內容版面配置區 2"/>
          <p:cNvSpPr>
            <a:spLocks noGrp="1"/>
          </p:cNvSpPr>
          <p:nvPr>
            <p:ph idx="1"/>
          </p:nvPr>
        </p:nvSpPr>
        <p:spPr>
          <a:xfrm>
            <a:off x="1727128" y="2498936"/>
            <a:ext cx="8737745" cy="4260810"/>
          </a:xfrm>
        </p:spPr>
        <p:txBody>
          <a:bodyPr/>
          <a:lstStyle>
            <a:lvl1pPr>
              <a:lnSpc>
                <a:spcPct val="120000"/>
              </a:lnSpc>
              <a:defRPr sz="2400"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>
              <a:lnSpc>
                <a:spcPct val="120000"/>
              </a:lnSpc>
              <a:defRPr spc="60" baseline="0">
                <a:solidFill>
                  <a:srgbClr val="6E6E6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072866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26460" y="-136187"/>
            <a:ext cx="12393039" cy="6994187"/>
          </a:xfrm>
          <a:prstGeom prst="rect">
            <a:avLst/>
          </a:prstGeom>
          <a:solidFill>
            <a:srgbClr val="F9D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-123218" y="1352145"/>
            <a:ext cx="12418979" cy="55058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4989756" y="299897"/>
            <a:ext cx="1529158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淺談</a:t>
            </a:r>
            <a: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/>
            </a:r>
            <a:br>
              <a:rPr lang="en-US" altLang="zh-TW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</a:br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版型結構</a:t>
            </a:r>
            <a:endParaRPr lang="zh-TW" altLang="en-US" sz="2000" kern="1200" dirty="0">
              <a:solidFill>
                <a:srgbClr val="D7980D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6657932" y="299897"/>
            <a:ext cx="1585731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事前準備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8382681" y="299897"/>
            <a:ext cx="1368876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b="1" kern="1200" dirty="0" smtClean="0">
                <a:solidFill>
                  <a:srgbClr val="A2730A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區塊標籤</a:t>
            </a:r>
            <a:endParaRPr lang="zh-TW" altLang="en-US" sz="2000" b="1" kern="1200" dirty="0">
              <a:solidFill>
                <a:srgbClr val="A2730A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9890574" y="299897"/>
            <a:ext cx="1838654" cy="79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r>
              <a:rPr lang="zh-TW" altLang="en-US" sz="2000" kern="1200" dirty="0" smtClean="0">
                <a:solidFill>
                  <a:srgbClr val="D7980D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rPr>
              <a:t>網頁→樣式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7" name="圓角化同側角落矩形 16"/>
          <p:cNvSpPr/>
          <p:nvPr userDrawn="1"/>
        </p:nvSpPr>
        <p:spPr>
          <a:xfrm>
            <a:off x="753847" y="253992"/>
            <a:ext cx="3153920" cy="1098153"/>
          </a:xfrm>
          <a:prstGeom prst="round2SameRect">
            <a:avLst/>
          </a:prstGeom>
          <a:solidFill>
            <a:srgbClr val="F1C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0" dirty="0" smtClean="0">
                <a:solidFill>
                  <a:srgbClr val="B47F08"/>
                </a:solidFill>
                <a:latin typeface="華康采風體W3" panose="03000309000000000000" pitchFamily="65" charset="-120"/>
                <a:ea typeface="華康采風體W3" panose="03000309000000000000" pitchFamily="65" charset="-120"/>
              </a:rPr>
              <a:t>NKFUST</a:t>
            </a:r>
            <a:r>
              <a:rPr lang="en-US" altLang="zh-TW" sz="2400" b="0" baseline="0" dirty="0" smtClean="0">
                <a:solidFill>
                  <a:srgbClr val="B47F08"/>
                </a:solidFill>
                <a:latin typeface="華康采風體W3" panose="03000309000000000000" pitchFamily="65" charset="-120"/>
                <a:ea typeface="華康采風體W3" panose="03000309000000000000" pitchFamily="65" charset="-120"/>
              </a:rPr>
              <a:t> MIS </a:t>
            </a:r>
            <a:r>
              <a:rPr lang="zh-TW" altLang="en-US" sz="2400" b="0" baseline="0" dirty="0" smtClean="0">
                <a:solidFill>
                  <a:srgbClr val="B47F08"/>
                </a:solidFill>
                <a:latin typeface="華康采風體W3" panose="03000309000000000000" pitchFamily="65" charset="-120"/>
                <a:ea typeface="華康采風體W3" panose="03000309000000000000" pitchFamily="65" charset="-120"/>
              </a:rPr>
              <a:t>網路組</a:t>
            </a:r>
            <a:endParaRPr lang="zh-TW" altLang="en-US" sz="2400" b="0" dirty="0">
              <a:solidFill>
                <a:srgbClr val="B47F08"/>
              </a:solidFill>
              <a:latin typeface="華康采風體W3" panose="03000309000000000000" pitchFamily="65" charset="-120"/>
              <a:ea typeface="華康采風體W3" panose="03000309000000000000" pitchFamily="65" charset="-120"/>
            </a:endParaRPr>
          </a:p>
        </p:txBody>
      </p:sp>
      <p:sp>
        <p:nvSpPr>
          <p:cNvPr id="15" name="標題 1"/>
          <p:cNvSpPr>
            <a:spLocks noGrp="1"/>
          </p:cNvSpPr>
          <p:nvPr>
            <p:ph type="title"/>
          </p:nvPr>
        </p:nvSpPr>
        <p:spPr>
          <a:xfrm>
            <a:off x="1615025" y="1537586"/>
            <a:ext cx="8961951" cy="739584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4227672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3C0B8-56C8-40DB-9DB7-D7B14B4C4B79}" type="datetimeFigureOut">
              <a:rPr lang="zh-TW" altLang="en-US" smtClean="0"/>
              <a:t>2017/12/5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F6EB4-85F6-43BB-87E8-4A8C14908CC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78831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7" r:id="rId3"/>
    <p:sldLayoutId id="2147483666" r:id="rId4"/>
    <p:sldLayoutId id="2147483663" r:id="rId5"/>
    <p:sldLayoutId id="2147483660" r:id="rId6"/>
    <p:sldLayoutId id="2147483664" r:id="rId7"/>
    <p:sldLayoutId id="2147483661" r:id="rId8"/>
    <p:sldLayoutId id="2147483668" r:id="rId9"/>
    <p:sldLayoutId id="2147483669" r:id="rId10"/>
    <p:sldLayoutId id="2147483665" r:id="rId11"/>
    <p:sldLayoutId id="2147483651" r:id="rId12"/>
    <p:sldLayoutId id="2147483652" r:id="rId13"/>
    <p:sldLayoutId id="2147483653" r:id="rId14"/>
    <p:sldLayoutId id="2147483654" r:id="rId15"/>
    <p:sldLayoutId id="2147483655" r:id="rId16"/>
    <p:sldLayoutId id="2147483656" r:id="rId17"/>
    <p:sldLayoutId id="2147483657" r:id="rId18"/>
    <p:sldLayoutId id="2147483658" r:id="rId19"/>
    <p:sldLayoutId id="2147483659" r:id="rId2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0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0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0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0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0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0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0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0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mozilla.org/en-US/docs/Web/HTML/Inline_elements" TargetMode="External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0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mozilla.org/en-US/docs/Web/HTML/Block-level_elements" TargetMode="External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0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0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0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圓角矩形 5"/>
          <p:cNvSpPr/>
          <p:nvPr/>
        </p:nvSpPr>
        <p:spPr>
          <a:xfrm>
            <a:off x="4143737" y="2601315"/>
            <a:ext cx="8194876" cy="165537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dirty="0" smtClean="0">
                <a:solidFill>
                  <a:srgbClr val="9A9A9A"/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第二堂 幫網頁劃分區域</a:t>
            </a:r>
            <a:endParaRPr lang="zh-TW" altLang="en-US" sz="3600" dirty="0">
              <a:solidFill>
                <a:srgbClr val="9A9A9A"/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1315654" y="1785204"/>
            <a:ext cx="3279494" cy="3287592"/>
          </a:xfrm>
          <a:prstGeom prst="ellipse">
            <a:avLst/>
          </a:prstGeom>
          <a:solidFill>
            <a:srgbClr val="F4CF66"/>
          </a:solidFill>
        </p:spPr>
        <p:txBody>
          <a:bodyPr anchor="ctr">
            <a:normAutofit/>
          </a:bodyPr>
          <a:lstStyle/>
          <a:p>
            <a:r>
              <a:rPr lang="zh-TW" altLang="en-US" sz="4000" dirty="0" smtClean="0">
                <a:solidFill>
                  <a:srgbClr val="B4820F"/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網頁前端系列</a:t>
            </a:r>
            <a:endParaRPr lang="zh-TW" altLang="en-US" sz="4000" dirty="0">
              <a:solidFill>
                <a:srgbClr val="B4820F"/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  <p:sp>
        <p:nvSpPr>
          <p:cNvPr id="7" name="標題 3"/>
          <p:cNvSpPr txBox="1">
            <a:spLocks/>
          </p:cNvSpPr>
          <p:nvPr/>
        </p:nvSpPr>
        <p:spPr>
          <a:xfrm>
            <a:off x="1583801" y="2064926"/>
            <a:ext cx="2731822" cy="2738568"/>
          </a:xfrm>
          <a:prstGeom prst="ellipse">
            <a:avLst/>
          </a:prstGeom>
          <a:solidFill>
            <a:srgbClr val="F3CA57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z="4000" dirty="0" smtClean="0">
                <a:solidFill>
                  <a:srgbClr val="B4820F"/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網頁</a:t>
            </a:r>
            <a:endParaRPr lang="en-US" altLang="zh-TW" sz="4000" dirty="0" smtClean="0">
              <a:solidFill>
                <a:srgbClr val="B4820F"/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  <a:p>
            <a:r>
              <a:rPr lang="zh-TW" altLang="en-US" sz="4000" dirty="0" smtClean="0">
                <a:solidFill>
                  <a:srgbClr val="B4820F"/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前端</a:t>
            </a:r>
            <a:endParaRPr lang="zh-TW" altLang="en-US" sz="4000" dirty="0">
              <a:solidFill>
                <a:srgbClr val="B4820F"/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0825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TW" dirty="0">
                <a:solidFill>
                  <a:schemeClr val="accent1"/>
                </a:solidFill>
              </a:rPr>
              <a:t>.class</a:t>
            </a:r>
            <a:r>
              <a:rPr lang="zh-TW" altLang="en-US" dirty="0">
                <a:solidFill>
                  <a:schemeClr val="accent1"/>
                </a:solidFill>
              </a:rPr>
              <a:t>名稱</a:t>
            </a:r>
            <a:r>
              <a:rPr lang="en-US" altLang="zh-TW" dirty="0"/>
              <a:t>{ 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                   </a:t>
            </a:r>
            <a:r>
              <a:rPr lang="zh-TW" altLang="en-US" dirty="0" smtClean="0"/>
              <a:t>套用 </a:t>
            </a:r>
            <a:r>
              <a:rPr lang="zh-TW" altLang="en-US" dirty="0">
                <a:solidFill>
                  <a:schemeClr val="accent1"/>
                </a:solidFill>
              </a:rPr>
              <a:t>這個類別 </a:t>
            </a:r>
            <a:r>
              <a:rPr lang="zh-TW" altLang="en-US" dirty="0"/>
              <a:t>的 所有標籤 應該長什麼樣子 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}</a:t>
            </a:r>
          </a:p>
          <a:p>
            <a:r>
              <a:rPr lang="en-US" altLang="zh-TW" dirty="0">
                <a:solidFill>
                  <a:schemeClr val="accent1"/>
                </a:solidFill>
              </a:rPr>
              <a:t>#ID</a:t>
            </a:r>
            <a:r>
              <a:rPr lang="zh-TW" altLang="en-US" dirty="0">
                <a:solidFill>
                  <a:schemeClr val="accent1"/>
                </a:solidFill>
              </a:rPr>
              <a:t>名稱</a:t>
            </a:r>
            <a:r>
              <a:rPr lang="en-US" altLang="zh-TW" dirty="0"/>
              <a:t>{ </a:t>
            </a:r>
            <a:br>
              <a:rPr lang="en-US" altLang="zh-TW" dirty="0"/>
            </a:br>
            <a:r>
              <a:rPr lang="en-US" altLang="zh-TW" dirty="0" smtClean="0"/>
              <a:t>                </a:t>
            </a:r>
            <a:r>
              <a:rPr lang="zh-TW" altLang="en-US" dirty="0" smtClean="0"/>
              <a:t>套用 </a:t>
            </a:r>
            <a:r>
              <a:rPr lang="zh-TW" altLang="en-US" dirty="0">
                <a:solidFill>
                  <a:schemeClr val="accent1"/>
                </a:solidFill>
              </a:rPr>
              <a:t>這個</a:t>
            </a:r>
            <a:r>
              <a:rPr lang="en-US" altLang="zh-TW" dirty="0">
                <a:solidFill>
                  <a:schemeClr val="accent1"/>
                </a:solidFill>
              </a:rPr>
              <a:t>ID </a:t>
            </a:r>
            <a:r>
              <a:rPr lang="zh-TW" altLang="en-US" dirty="0"/>
              <a:t>的 所有標籤 應該長什麼樣子 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}</a:t>
            </a:r>
            <a:endParaRPr lang="zh-TW" altLang="en-US" dirty="0"/>
          </a:p>
          <a:p>
            <a:r>
              <a:rPr lang="en-US" altLang="zh-TW" dirty="0">
                <a:solidFill>
                  <a:schemeClr val="accent1"/>
                </a:solidFill>
              </a:rPr>
              <a:t>ABC</a:t>
            </a:r>
            <a:r>
              <a:rPr lang="en-US" altLang="zh-TW" dirty="0"/>
              <a:t>{ </a:t>
            </a:r>
            <a:br>
              <a:rPr lang="en-US" altLang="zh-TW" dirty="0"/>
            </a:br>
            <a:r>
              <a:rPr lang="en-US" altLang="zh-TW" dirty="0" smtClean="0"/>
              <a:t>          </a:t>
            </a:r>
            <a:r>
              <a:rPr lang="en-US" altLang="zh-TW" dirty="0">
                <a:solidFill>
                  <a:schemeClr val="accent1"/>
                </a:solidFill>
              </a:rPr>
              <a:t>ABC</a:t>
            </a:r>
            <a:r>
              <a:rPr lang="zh-TW" altLang="en-US" dirty="0">
                <a:solidFill>
                  <a:schemeClr val="accent1"/>
                </a:solidFill>
              </a:rPr>
              <a:t>標籤 </a:t>
            </a:r>
            <a:r>
              <a:rPr lang="zh-TW" altLang="en-US" dirty="0" smtClean="0"/>
              <a:t>應該</a:t>
            </a:r>
            <a:r>
              <a:rPr lang="zh-TW" altLang="en-US" dirty="0"/>
              <a:t>長什麼樣子 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}</a:t>
            </a:r>
            <a:endParaRPr lang="zh-TW" altLang="en-US" dirty="0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什麼標籤該穿什麼衣服：撰寫</a:t>
            </a:r>
            <a:r>
              <a:rPr lang="en-US" altLang="zh-TW" dirty="0" smtClean="0"/>
              <a:t>CSS</a:t>
            </a:r>
            <a:r>
              <a:rPr lang="zh-TW" altLang="en-US" smtClean="0"/>
              <a:t>規則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5043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標題 2"/>
          <p:cNvSpPr>
            <a:spLocks noGrp="1"/>
          </p:cNvSpPr>
          <p:nvPr>
            <p:ph type="title"/>
          </p:nvPr>
        </p:nvSpPr>
        <p:spPr>
          <a:xfrm>
            <a:off x="671552" y="3927887"/>
            <a:ext cx="2508970" cy="739584"/>
          </a:xfrm>
          <a:prstGeom prst="doubleWav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zh-TW" altLang="en-US" sz="2400" dirty="0" smtClean="0"/>
              <a:t>動手時間</a:t>
            </a:r>
            <a:endParaRPr lang="zh-TW" altLang="en-US" sz="2400" dirty="0"/>
          </a:p>
        </p:txBody>
      </p:sp>
      <p:sp>
        <p:nvSpPr>
          <p:cNvPr id="8" name="標題 2"/>
          <p:cNvSpPr txBox="1">
            <a:spLocks/>
          </p:cNvSpPr>
          <p:nvPr/>
        </p:nvSpPr>
        <p:spPr>
          <a:xfrm>
            <a:off x="671552" y="1537586"/>
            <a:ext cx="8961951" cy="7395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b="1" kern="120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r>
              <a:rPr lang="zh-TW" altLang="en-US" dirty="0" smtClean="0"/>
              <a:t>複習</a:t>
            </a:r>
            <a:r>
              <a:rPr lang="zh-TW" altLang="en-US" dirty="0"/>
              <a:t>實作</a:t>
            </a:r>
            <a:r>
              <a:rPr lang="zh-TW" altLang="en-US" dirty="0" smtClean="0"/>
              <a:t>建立一個簡單</a:t>
            </a:r>
            <a:r>
              <a:rPr lang="zh-TW" altLang="en-US" dirty="0"/>
              <a:t>的</a:t>
            </a:r>
            <a:r>
              <a:rPr lang="zh-TW" altLang="en-US" dirty="0" smtClean="0"/>
              <a:t>網頁</a:t>
            </a:r>
            <a:endParaRPr lang="zh-TW" altLang="en-US" dirty="0"/>
          </a:p>
        </p:txBody>
      </p:sp>
      <p:pic>
        <p:nvPicPr>
          <p:cNvPr id="10" name="圖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5115" y="2564026"/>
            <a:ext cx="4166142" cy="3467305"/>
          </a:xfrm>
          <a:prstGeom prst="rect">
            <a:avLst/>
          </a:prstGeom>
        </p:spPr>
      </p:pic>
      <p:pic>
        <p:nvPicPr>
          <p:cNvPr id="11" name="圖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5850" y="2277170"/>
            <a:ext cx="3829536" cy="3977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19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圓角矩形 4"/>
          <p:cNvSpPr/>
          <p:nvPr/>
        </p:nvSpPr>
        <p:spPr>
          <a:xfrm rot="20974016">
            <a:off x="2572813" y="2982673"/>
            <a:ext cx="5766501" cy="1535528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dirty="0" smtClean="0">
                <a:solidFill>
                  <a:schemeClr val="bg1">
                    <a:lumMod val="95000"/>
                  </a:schemeClr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淺談版型結構</a:t>
            </a:r>
            <a:endParaRPr lang="zh-TW" altLang="en-US" sz="4000" dirty="0">
              <a:solidFill>
                <a:schemeClr val="bg1">
                  <a:lumMod val="95000"/>
                </a:schemeClr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7391532" y="1821875"/>
            <a:ext cx="2500614" cy="250678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/>
          <a:p>
            <a:r>
              <a:rPr lang="en-US" altLang="zh-TW" sz="4000" dirty="0">
                <a:solidFill>
                  <a:schemeClr val="bg2">
                    <a:lumMod val="50000"/>
                  </a:schemeClr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A</a:t>
            </a:r>
            <a:endParaRPr lang="zh-TW" altLang="en-US" sz="4000" dirty="0">
              <a:solidFill>
                <a:schemeClr val="bg2">
                  <a:lumMod val="50000"/>
                </a:schemeClr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4901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媽！我現在在看同一個網站？ </a:t>
            </a:r>
            <a:r>
              <a:rPr lang="en-US" altLang="zh-TW" dirty="0" smtClean="0"/>
              <a:t>(</a:t>
            </a:r>
            <a:r>
              <a:rPr lang="zh-TW" altLang="en-US" dirty="0" smtClean="0"/>
              <a:t>同個網站使用同個版型</a:t>
            </a:r>
            <a:r>
              <a:rPr lang="en-US" altLang="zh-TW" dirty="0" smtClean="0"/>
              <a:t>)</a:t>
            </a:r>
            <a:endParaRPr lang="zh-TW" altLang="en-US" dirty="0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2960" y="2947455"/>
            <a:ext cx="4538043" cy="2894494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7547" y="2453721"/>
            <a:ext cx="3574567" cy="3881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760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兒子！你在瀏覽哪個學校的網站 </a:t>
            </a:r>
            <a:r>
              <a:rPr lang="en-US" altLang="zh-TW" dirty="0" smtClean="0"/>
              <a:t>(</a:t>
            </a:r>
            <a:r>
              <a:rPr lang="zh-TW" altLang="en-US" dirty="0" smtClean="0"/>
              <a:t>同個網站使用同個</a:t>
            </a:r>
            <a:r>
              <a:rPr lang="en-US" altLang="zh-TW" dirty="0" smtClean="0"/>
              <a:t>LOGO)</a:t>
            </a:r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3"/>
          <a:srcRect b="64458"/>
          <a:stretch/>
        </p:blipFill>
        <p:spPr>
          <a:xfrm>
            <a:off x="4038444" y="4487784"/>
            <a:ext cx="4201668" cy="1660455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4"/>
          <a:srcRect b="67549"/>
          <a:stretch/>
        </p:blipFill>
        <p:spPr>
          <a:xfrm>
            <a:off x="3844132" y="2537106"/>
            <a:ext cx="4590293" cy="1656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271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爸，第一科大的資管系網站有哪些地方可以逛</a:t>
            </a:r>
            <a:r>
              <a:rPr lang="en-US" altLang="zh-TW" dirty="0" smtClean="0"/>
              <a:t>(</a:t>
            </a:r>
            <a:r>
              <a:rPr lang="zh-TW" altLang="en-US" dirty="0" smtClean="0"/>
              <a:t>導覽列</a:t>
            </a:r>
            <a:r>
              <a:rPr lang="en-US" altLang="zh-TW" dirty="0" smtClean="0"/>
              <a:t>)</a:t>
            </a:r>
            <a:endParaRPr lang="zh-TW" alt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 rotWithShape="1">
          <a:blip r:embed="rId3"/>
          <a:srcRect b="37500"/>
          <a:stretch/>
        </p:blipFill>
        <p:spPr>
          <a:xfrm>
            <a:off x="1750622" y="2626439"/>
            <a:ext cx="8690756" cy="3500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142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兒子，你們的課表放在課程介紹底下的哪個區塊</a:t>
            </a:r>
            <a:r>
              <a:rPr lang="en-US" altLang="zh-TW" dirty="0" smtClean="0"/>
              <a:t>(</a:t>
            </a:r>
            <a:r>
              <a:rPr lang="zh-TW" altLang="en-US" dirty="0" smtClean="0"/>
              <a:t>側邊欄</a:t>
            </a:r>
            <a:r>
              <a:rPr lang="en-US" altLang="zh-TW" dirty="0" smtClean="0"/>
              <a:t>)</a:t>
            </a:r>
            <a:endParaRPr lang="zh-TW" altLang="en-US" dirty="0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/>
          <a:srcRect r="66028" b="28942"/>
          <a:stretch/>
        </p:blipFill>
        <p:spPr>
          <a:xfrm>
            <a:off x="4461270" y="2493061"/>
            <a:ext cx="3099465" cy="4178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1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爸！課表在這邊 </a:t>
            </a:r>
            <a:r>
              <a:rPr lang="en-US" altLang="zh-TW" dirty="0" smtClean="0"/>
              <a:t>(</a:t>
            </a:r>
            <a:r>
              <a:rPr lang="zh-TW" altLang="en-US" dirty="0" smtClean="0"/>
              <a:t>網頁的主要內容</a:t>
            </a:r>
            <a:r>
              <a:rPr lang="en-US" altLang="zh-TW" dirty="0" smtClean="0"/>
              <a:t>)</a:t>
            </a:r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3"/>
          <a:srcRect l="23475" t="19376"/>
          <a:stretch/>
        </p:blipFill>
        <p:spPr>
          <a:xfrm>
            <a:off x="2982053" y="2526030"/>
            <a:ext cx="6057900" cy="4113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628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兒子，幫我找第一科大的聯絡資料</a:t>
            </a:r>
            <a:r>
              <a:rPr lang="en-US" altLang="zh-TW" dirty="0" smtClean="0"/>
              <a:t>(</a:t>
            </a:r>
            <a:r>
              <a:rPr lang="zh-TW" altLang="en-US" dirty="0" smtClean="0"/>
              <a:t>網頁的底部</a:t>
            </a:r>
            <a:r>
              <a:rPr lang="en-US" altLang="zh-TW" dirty="0" smtClean="0"/>
              <a:t>)</a:t>
            </a:r>
            <a:endParaRPr lang="zh-TW" altLang="en-US" dirty="0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4985" y="3732848"/>
            <a:ext cx="8622030" cy="119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795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你們到底在公</a:t>
            </a:r>
            <a:r>
              <a:rPr lang="en-US" altLang="zh-TW" dirty="0" smtClean="0"/>
              <a:t>…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我在瀏覽什麼網站</a:t>
            </a:r>
            <a:r>
              <a:rPr lang="en-US" altLang="zh-TW" dirty="0" smtClean="0"/>
              <a:t>?</a:t>
            </a:r>
          </a:p>
          <a:p>
            <a:r>
              <a:rPr lang="zh-TW" altLang="en-US" dirty="0" smtClean="0"/>
              <a:t>網站底下有哪些網頁區域</a:t>
            </a:r>
            <a:r>
              <a:rPr lang="en-US" altLang="zh-TW" dirty="0" smtClean="0"/>
              <a:t>?</a:t>
            </a:r>
          </a:p>
          <a:p>
            <a:r>
              <a:rPr lang="zh-TW" altLang="en-US" dirty="0" smtClean="0"/>
              <a:t>哪裡可以找到需要的內容</a:t>
            </a:r>
            <a:r>
              <a:rPr lang="en-US" altLang="zh-TW" dirty="0" smtClean="0"/>
              <a:t>?</a:t>
            </a:r>
          </a:p>
          <a:p>
            <a:r>
              <a:rPr lang="zh-TW" altLang="en-US" dirty="0" smtClean="0"/>
              <a:t>這個組</a:t>
            </a:r>
            <a:r>
              <a:rPr lang="zh-TW" altLang="en-US" dirty="0"/>
              <a:t>織</a:t>
            </a:r>
            <a:r>
              <a:rPr lang="zh-TW" altLang="en-US" dirty="0" smtClean="0"/>
              <a:t>網站是誰維護的</a:t>
            </a:r>
            <a:r>
              <a:rPr lang="en-US" altLang="zh-TW" dirty="0" smtClean="0"/>
              <a:t>?</a:t>
            </a:r>
            <a:r>
              <a:rPr lang="zh-TW" altLang="en-US" dirty="0" smtClean="0"/>
              <a:t>組織的聯絡資料</a:t>
            </a:r>
            <a:r>
              <a:rPr lang="en-US" altLang="zh-TW" dirty="0" smtClean="0"/>
              <a:t>(</a:t>
            </a:r>
            <a:r>
              <a:rPr lang="zh-TW" altLang="en-US" dirty="0" smtClean="0"/>
              <a:t>電話、信箱</a:t>
            </a:r>
            <a:r>
              <a:rPr lang="en-US" altLang="zh-TW" dirty="0" smtClean="0"/>
              <a:t>)?</a:t>
            </a:r>
          </a:p>
          <a:p>
            <a:endParaRPr lang="en-US" altLang="zh-TW" dirty="0" smtClean="0"/>
          </a:p>
          <a:p>
            <a:endParaRPr lang="en-US" altLang="zh-TW" dirty="0" smtClean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72944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圓角矩形 4"/>
          <p:cNvSpPr/>
          <p:nvPr/>
        </p:nvSpPr>
        <p:spPr>
          <a:xfrm rot="742395">
            <a:off x="3918186" y="2982673"/>
            <a:ext cx="5766501" cy="1535528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dirty="0" smtClean="0">
                <a:solidFill>
                  <a:schemeClr val="bg1">
                    <a:lumMod val="95000"/>
                  </a:schemeClr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回顧上一堂</a:t>
            </a:r>
            <a:endParaRPr lang="zh-TW" altLang="en-US" sz="4000" dirty="0">
              <a:solidFill>
                <a:schemeClr val="bg1">
                  <a:lumMod val="95000"/>
                </a:schemeClr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2430910" y="1776157"/>
            <a:ext cx="2500614" cy="250678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/>
          <a:p>
            <a:endParaRPr lang="zh-TW" altLang="en-US" sz="4000" dirty="0">
              <a:solidFill>
                <a:schemeClr val="bg2">
                  <a:lumMod val="50000"/>
                </a:schemeClr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6634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圓角矩形 4"/>
          <p:cNvSpPr/>
          <p:nvPr/>
        </p:nvSpPr>
        <p:spPr>
          <a:xfrm rot="20974016">
            <a:off x="2572813" y="2982673"/>
            <a:ext cx="5766501" cy="1535528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dirty="0" smtClean="0">
                <a:solidFill>
                  <a:schemeClr val="bg1">
                    <a:lumMod val="95000"/>
                  </a:schemeClr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事前準備</a:t>
            </a:r>
            <a:endParaRPr lang="zh-TW" altLang="en-US" sz="4000" dirty="0">
              <a:solidFill>
                <a:schemeClr val="bg1">
                  <a:lumMod val="95000"/>
                </a:schemeClr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7391532" y="1821875"/>
            <a:ext cx="2500614" cy="250678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/>
          <a:p>
            <a:r>
              <a:rPr lang="en-US" altLang="zh-TW" sz="4000" dirty="0">
                <a:solidFill>
                  <a:schemeClr val="bg2">
                    <a:lumMod val="50000"/>
                  </a:schemeClr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B</a:t>
            </a:r>
            <a:endParaRPr lang="zh-TW" altLang="en-US" sz="4000" dirty="0">
              <a:solidFill>
                <a:schemeClr val="bg2">
                  <a:lumMod val="50000"/>
                </a:schemeClr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30375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網站的主題、架構與配色</a:t>
            </a:r>
            <a:endParaRPr lang="zh-TW" altLang="en-US" dirty="0"/>
          </a:p>
        </p:txBody>
      </p:sp>
      <p:pic>
        <p:nvPicPr>
          <p:cNvPr id="14" name="圖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4426" y="2557762"/>
            <a:ext cx="5303147" cy="4014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35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網站的主題、架構與配色</a:t>
            </a:r>
            <a:endParaRPr lang="zh-TW" altLang="en-US" dirty="0"/>
          </a:p>
        </p:txBody>
      </p:sp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推薦配色網站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/>
              <a:t>http://www.colorhexa.com</a:t>
            </a:r>
            <a:r>
              <a:rPr lang="en-US" altLang="zh-TW" dirty="0" smtClean="0"/>
              <a:t>/</a:t>
            </a:r>
          </a:p>
          <a:p>
            <a:pPr marL="0" indent="0">
              <a:buNone/>
            </a:pPr>
            <a:endParaRPr lang="en-US" altLang="zh-TW" dirty="0" smtClean="0"/>
          </a:p>
          <a:p>
            <a:r>
              <a:rPr lang="zh-TW" altLang="en-US" dirty="0"/>
              <a:t>一個簡單的網頁配色</a:t>
            </a:r>
            <a:r>
              <a:rPr lang="zh-TW" altLang="en-US" dirty="0" smtClean="0"/>
              <a:t>指南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/>
              <a:t>https://read01.com/zh-tw/4aOoQd.html#.</a:t>
            </a:r>
            <a:r>
              <a:rPr lang="en-US" altLang="zh-TW" dirty="0" smtClean="0"/>
              <a:t>WiQ3oTd-VPZ</a:t>
            </a:r>
          </a:p>
          <a:p>
            <a:pPr marL="0" indent="0">
              <a:buNone/>
            </a:pPr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315786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網頁的</a:t>
            </a:r>
            <a:r>
              <a:rPr lang="en-US" altLang="zh-TW" dirty="0"/>
              <a:t>Logo</a:t>
            </a:r>
            <a:r>
              <a:rPr lang="zh-TW" altLang="en-US" dirty="0"/>
              <a:t>、導覽列、內容，決定使用的版</a:t>
            </a:r>
            <a:r>
              <a:rPr lang="zh-TW" altLang="en-US" dirty="0" smtClean="0"/>
              <a:t>型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>
          <a:xfrm>
            <a:off x="1615025" y="2504460"/>
            <a:ext cx="3279211" cy="40279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2200" b="1" dirty="0" smtClean="0"/>
              <a:t>標準框架 </a:t>
            </a:r>
            <a:r>
              <a:rPr lang="en-US" altLang="zh-TW" sz="2200" b="1" dirty="0" smtClean="0"/>
              <a:t>(Standard)</a:t>
            </a:r>
          </a:p>
          <a:p>
            <a:r>
              <a:rPr lang="zh-TW" altLang="en-US" sz="2200" dirty="0" smtClean="0"/>
              <a:t>主要用</a:t>
            </a:r>
            <a:r>
              <a:rPr lang="zh-TW" altLang="en-US" sz="2200" dirty="0"/>
              <a:t>途</a:t>
            </a:r>
            <a:r>
              <a:rPr lang="zh-TW" altLang="en-US" sz="2200" dirty="0" smtClean="0"/>
              <a:t>：</a:t>
            </a:r>
            <a:r>
              <a:rPr lang="en-US" altLang="zh-TW" sz="2200" dirty="0" smtClean="0"/>
              <a:t/>
            </a:r>
            <a:br>
              <a:rPr lang="en-US" altLang="zh-TW" sz="2200" dirty="0" smtClean="0"/>
            </a:br>
            <a:r>
              <a:rPr lang="zh-TW" altLang="en-US" sz="2200" dirty="0" smtClean="0"/>
              <a:t>讓使用者透過連結快速地前往各個網頁</a:t>
            </a:r>
            <a:endParaRPr lang="en-US" altLang="zh-TW" sz="2200" dirty="0" smtClean="0"/>
          </a:p>
          <a:p>
            <a:r>
              <a:rPr lang="zh-TW" altLang="en-US" sz="2200" dirty="0" smtClean="0"/>
              <a:t>常見網站：</a:t>
            </a:r>
            <a:r>
              <a:rPr lang="en-US" altLang="zh-TW" sz="2200" dirty="0" smtClean="0"/>
              <a:t/>
            </a:r>
            <a:br>
              <a:rPr lang="en-US" altLang="zh-TW" sz="2200" dirty="0" smtClean="0"/>
            </a:br>
            <a:r>
              <a:rPr lang="zh-TW" altLang="en-US" sz="2200" dirty="0" smtClean="0"/>
              <a:t>入口網站、組織企業網站、購物網站、新聞網站</a:t>
            </a:r>
            <a:endParaRPr lang="en-US" altLang="zh-TW" sz="2200" dirty="0" smtClean="0"/>
          </a:p>
          <a:p>
            <a:endParaRPr lang="en-US" altLang="zh-TW" dirty="0" smtClean="0"/>
          </a:p>
          <a:p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0006" y="2628900"/>
            <a:ext cx="5040357" cy="3779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303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網頁的</a:t>
            </a:r>
            <a:r>
              <a:rPr lang="en-US" altLang="zh-TW" dirty="0"/>
              <a:t>Logo</a:t>
            </a:r>
            <a:r>
              <a:rPr lang="zh-TW" altLang="en-US" dirty="0"/>
              <a:t>、導覽列、內容，決定使用的版</a:t>
            </a:r>
            <a:r>
              <a:rPr lang="zh-TW" altLang="en-US" dirty="0" smtClean="0"/>
              <a:t>型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>
          <a:xfrm>
            <a:off x="1727128" y="2498936"/>
            <a:ext cx="4071691" cy="426081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TW" altLang="en-US" b="1" dirty="0" smtClean="0"/>
              <a:t>一頁式</a:t>
            </a:r>
            <a:r>
              <a:rPr lang="en-US" altLang="zh-TW" b="1" dirty="0" smtClean="0"/>
              <a:t>(Landing Page)</a:t>
            </a:r>
          </a:p>
          <a:p>
            <a:r>
              <a:rPr lang="en-US" altLang="zh-TW" dirty="0" smtClean="0"/>
              <a:t>https://land-book.com/</a:t>
            </a:r>
          </a:p>
          <a:p>
            <a:endParaRPr lang="en-US" altLang="zh-TW" dirty="0" smtClean="0"/>
          </a:p>
          <a:p>
            <a:r>
              <a:rPr lang="zh-TW" altLang="en-US" dirty="0" smtClean="0"/>
              <a:t>主要用途：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在單一網頁上顯示眾多的資訊。</a:t>
            </a:r>
            <a:endParaRPr lang="en-US" altLang="zh-TW" dirty="0"/>
          </a:p>
          <a:p>
            <a:endParaRPr lang="en-US" altLang="zh-TW" dirty="0" smtClean="0"/>
          </a:p>
          <a:p>
            <a:r>
              <a:rPr lang="zh-TW" altLang="en-US" dirty="0" smtClean="0"/>
              <a:t>常見網站：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活動網站、作品集網站</a:t>
            </a:r>
            <a:endParaRPr lang="en-US" altLang="zh-TW" dirty="0" smtClean="0"/>
          </a:p>
          <a:p>
            <a:endParaRPr lang="zh-TW" altLang="en-US" dirty="0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776126"/>
            <a:ext cx="3766696" cy="3706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89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網頁的</a:t>
            </a:r>
            <a:r>
              <a:rPr lang="en-US" altLang="zh-TW" dirty="0"/>
              <a:t>Logo</a:t>
            </a:r>
            <a:r>
              <a:rPr lang="zh-TW" altLang="en-US" dirty="0"/>
              <a:t>、導覽列、內容，決定使用的版</a:t>
            </a:r>
            <a:r>
              <a:rPr lang="zh-TW" altLang="en-US" dirty="0" smtClean="0"/>
              <a:t>型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>
          <a:xfrm>
            <a:off x="1727128" y="2498936"/>
            <a:ext cx="4071691" cy="42608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TW" altLang="en-US" sz="2200" b="1" dirty="0" smtClean="0"/>
              <a:t>網格式</a:t>
            </a:r>
            <a:r>
              <a:rPr lang="en-US" altLang="zh-TW" sz="2200" b="1" dirty="0" smtClean="0"/>
              <a:t>(Grid Layout)</a:t>
            </a:r>
          </a:p>
          <a:p>
            <a:r>
              <a:rPr lang="en-US" altLang="zh-TW" sz="2200" dirty="0" smtClean="0"/>
              <a:t>https://www.awwwards.com/30-grid-based-websites.html</a:t>
            </a:r>
          </a:p>
          <a:p>
            <a:r>
              <a:rPr lang="zh-TW" altLang="en-US" sz="2200" dirty="0" smtClean="0"/>
              <a:t>主要</a:t>
            </a:r>
            <a:r>
              <a:rPr lang="zh-TW" altLang="en-US" sz="2200" dirty="0" smtClean="0"/>
              <a:t>用途：</a:t>
            </a:r>
            <a:r>
              <a:rPr lang="en-US" altLang="zh-TW" sz="2200" dirty="0" smtClean="0"/>
              <a:t/>
            </a:r>
            <a:br>
              <a:rPr lang="en-US" altLang="zh-TW" sz="2200" dirty="0" smtClean="0"/>
            </a:br>
            <a:r>
              <a:rPr lang="zh-TW" altLang="en-US" sz="2200" dirty="0" smtClean="0"/>
              <a:t>呈現數個獨立的資訊，</a:t>
            </a:r>
            <a:r>
              <a:rPr lang="zh-TW" altLang="en-US" sz="2200" dirty="0"/>
              <a:t>隨著瀏覽器調整大小並</a:t>
            </a:r>
            <a:r>
              <a:rPr lang="zh-TW" altLang="en-US" sz="2200" dirty="0" smtClean="0"/>
              <a:t>移動</a:t>
            </a:r>
            <a:endParaRPr lang="en-US" altLang="zh-TW" sz="2200" dirty="0" smtClean="0"/>
          </a:p>
          <a:p>
            <a:r>
              <a:rPr lang="zh-TW" altLang="en-US" sz="2200" dirty="0" smtClean="0"/>
              <a:t>常見網站：</a:t>
            </a:r>
            <a:r>
              <a:rPr lang="en-US" altLang="zh-TW" sz="2200" dirty="0" smtClean="0"/>
              <a:t/>
            </a:r>
            <a:br>
              <a:rPr lang="en-US" altLang="zh-TW" sz="2200" dirty="0" smtClean="0"/>
            </a:br>
            <a:r>
              <a:rPr lang="zh-TW" altLang="en-US" sz="2200" dirty="0" smtClean="0"/>
              <a:t>網路購物、食譜類型</a:t>
            </a:r>
            <a:endParaRPr lang="zh-TW" altLang="en-US" sz="2200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0409" y="2560511"/>
            <a:ext cx="3601382" cy="4137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465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/>
              <a:t>網頁的</a:t>
            </a:r>
            <a:r>
              <a:rPr lang="en-US" altLang="zh-TW" dirty="0"/>
              <a:t>Logo</a:t>
            </a:r>
            <a:r>
              <a:rPr lang="zh-TW" altLang="en-US" dirty="0"/>
              <a:t>、導覽列、內容，決定使用的版</a:t>
            </a:r>
            <a:r>
              <a:rPr lang="zh-TW" altLang="en-US" dirty="0" smtClean="0"/>
              <a:t>型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2200" b="1" dirty="0" smtClean="0"/>
              <a:t>版型雛型設計、切版</a:t>
            </a:r>
            <a:endParaRPr lang="en-US" altLang="zh-TW" sz="2200" b="1" dirty="0"/>
          </a:p>
          <a:p>
            <a:r>
              <a:rPr lang="en-US" altLang="zh-TW" sz="2200" dirty="0" smtClean="0"/>
              <a:t>Photoshop</a:t>
            </a:r>
          </a:p>
          <a:p>
            <a:r>
              <a:rPr lang="en-US" altLang="zh-TW" sz="2200" dirty="0" smtClean="0"/>
              <a:t>Illustrator</a:t>
            </a:r>
          </a:p>
          <a:p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2308" y="2498936"/>
            <a:ext cx="4854632" cy="4090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513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網站的影音、圖片、字型素材</a:t>
            </a:r>
            <a:endParaRPr lang="zh-TW" altLang="en-US" dirty="0"/>
          </a:p>
        </p:txBody>
      </p:sp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TW" altLang="en-US" b="1" dirty="0" smtClean="0"/>
              <a:t>免費圖庫</a:t>
            </a:r>
            <a:endParaRPr lang="en-US" altLang="zh-TW" b="1" dirty="0" smtClean="0"/>
          </a:p>
          <a:p>
            <a:r>
              <a:rPr lang="zh-TW" altLang="en-US" dirty="0" smtClean="0"/>
              <a:t>梅問題教學網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/>
              <a:t>https://www.minwt.com/tag/%</a:t>
            </a:r>
            <a:r>
              <a:rPr lang="en-US" altLang="zh-TW" dirty="0" smtClean="0"/>
              <a:t>E5%85%8D%E8%B2%BB%E5%9C%96%E5%BA%AB</a:t>
            </a:r>
            <a:endParaRPr lang="en-US" altLang="zh-TW" dirty="0"/>
          </a:p>
          <a:p>
            <a:r>
              <a:rPr lang="zh-TW" altLang="en-US" dirty="0" smtClean="0"/>
              <a:t>免費資源網路社群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https</a:t>
            </a:r>
            <a:r>
              <a:rPr lang="en-US" altLang="zh-TW" dirty="0"/>
              <a:t>://free.com.tw/free-image-sources-list</a:t>
            </a:r>
            <a:r>
              <a:rPr lang="en-US" altLang="zh-TW" dirty="0" smtClean="0"/>
              <a:t>/</a:t>
            </a:r>
            <a:endParaRPr lang="en-US" altLang="zh-TW" dirty="0"/>
          </a:p>
          <a:p>
            <a:r>
              <a:rPr lang="en-US" altLang="zh-TW" dirty="0" smtClean="0"/>
              <a:t>Icon </a:t>
            </a:r>
            <a:r>
              <a:rPr lang="zh-TW" altLang="en-US" dirty="0" smtClean="0"/>
              <a:t>圖示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/>
              <a:t>https://icons8.com/</a:t>
            </a:r>
            <a:br>
              <a:rPr lang="en-US" altLang="zh-TW" dirty="0"/>
            </a:br>
            <a:r>
              <a:rPr lang="en-US" altLang="zh-TW" dirty="0"/>
              <a:t>https://www.flaticon.com/</a:t>
            </a:r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393932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網站的影音、圖片、字型素材</a:t>
            </a:r>
            <a:endParaRPr lang="zh-TW" altLang="en-US" dirty="0"/>
          </a:p>
        </p:txBody>
      </p:sp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TW" altLang="en-US" b="1" dirty="0" smtClean="0"/>
              <a:t>網頁字體</a:t>
            </a:r>
            <a:endParaRPr lang="en-US" altLang="zh-TW" b="1" dirty="0" smtClean="0"/>
          </a:p>
          <a:p>
            <a:r>
              <a:rPr lang="en-US" altLang="zh-TW" dirty="0" smtClean="0"/>
              <a:t>http</a:t>
            </a:r>
            <a:r>
              <a:rPr lang="en-US" altLang="zh-TW" dirty="0"/>
              <a:t>://</a:t>
            </a:r>
            <a:r>
              <a:rPr lang="en-US" altLang="zh-TW" dirty="0" smtClean="0"/>
              <a:t>www.flycan.com/article/css/google-fonts-webfont-2474.html</a:t>
            </a:r>
          </a:p>
          <a:p>
            <a:pPr marL="0" indent="0">
              <a:buNone/>
            </a:pPr>
            <a:endParaRPr lang="en-US" altLang="zh-TW" dirty="0"/>
          </a:p>
          <a:p>
            <a:r>
              <a:rPr lang="zh-TW" altLang="en-US" dirty="0" smtClean="0"/>
              <a:t>使用目的：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zh-TW" altLang="en-US" dirty="0" smtClean="0"/>
              <a:t>即使使用者電腦上沒有安裝該</a:t>
            </a:r>
            <a:r>
              <a:rPr lang="zh-TW" altLang="en-US" dirty="0"/>
              <a:t>字型，也</a:t>
            </a:r>
            <a:r>
              <a:rPr lang="zh-TW" altLang="en-US" dirty="0" smtClean="0"/>
              <a:t>可以正常的在</a:t>
            </a:r>
            <a:r>
              <a:rPr lang="zh-TW" altLang="en-US" dirty="0"/>
              <a:t>瀏覽器</a:t>
            </a:r>
            <a:r>
              <a:rPr lang="zh-TW" altLang="en-US" dirty="0" smtClean="0"/>
              <a:t>呈現自體樣式。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1409881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網站的影音、圖片、字型素材</a:t>
            </a:r>
            <a:endParaRPr lang="zh-TW" altLang="en-US" dirty="0"/>
          </a:p>
        </p:txBody>
      </p:sp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TW" b="1" dirty="0" smtClean="0"/>
              <a:t>Icon</a:t>
            </a:r>
            <a:r>
              <a:rPr lang="zh-TW" altLang="en-US" b="1" dirty="0" smtClean="0"/>
              <a:t> 圖示字型</a:t>
            </a:r>
            <a:endParaRPr lang="en-US" altLang="zh-TW" b="1" dirty="0" smtClean="0"/>
          </a:p>
          <a:p>
            <a:r>
              <a:rPr lang="en-US" altLang="zh-TW" dirty="0"/>
              <a:t>http://fontawesome.io</a:t>
            </a:r>
            <a:r>
              <a:rPr lang="en-US" altLang="zh-TW" dirty="0" smtClean="0"/>
              <a:t>/</a:t>
            </a:r>
          </a:p>
          <a:p>
            <a:pPr marL="0" indent="0">
              <a:buNone/>
            </a:pPr>
            <a:endParaRPr lang="en-US" altLang="zh-TW" dirty="0"/>
          </a:p>
          <a:p>
            <a:r>
              <a:rPr lang="zh-TW" altLang="en-US" dirty="0" smtClean="0"/>
              <a:t>使用目的：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 smtClean="0"/>
              <a:t>1.</a:t>
            </a:r>
            <a:r>
              <a:rPr lang="zh-TW" altLang="en-US" dirty="0" smtClean="0"/>
              <a:t>可以使用</a:t>
            </a:r>
            <a:r>
              <a:rPr lang="en-US" altLang="zh-TW" dirty="0" smtClean="0"/>
              <a:t>CSS</a:t>
            </a:r>
            <a:r>
              <a:rPr lang="zh-TW" altLang="en-US" dirty="0" smtClean="0"/>
              <a:t>改變顏色和大小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 smtClean="0"/>
              <a:t>2.</a:t>
            </a:r>
            <a:r>
              <a:rPr lang="zh-TW" altLang="en-US" dirty="0" smtClean="0"/>
              <a:t>影像變大也不會模糊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3.</a:t>
            </a:r>
            <a:r>
              <a:rPr lang="zh-TW" altLang="en-US" dirty="0" smtClean="0"/>
              <a:t>使</a:t>
            </a:r>
            <a:r>
              <a:rPr lang="zh-TW" altLang="en-US" dirty="0"/>
              <a:t>用</a:t>
            </a:r>
            <a:r>
              <a:rPr lang="zh-TW" altLang="en-US" dirty="0" smtClean="0"/>
              <a:t>同一個檔案顯示多個按鈕，只需傳送一個封包要求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139103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線單箭頭接點 8"/>
          <p:cNvCxnSpPr/>
          <p:nvPr/>
        </p:nvCxnSpPr>
        <p:spPr>
          <a:xfrm>
            <a:off x="4069698" y="4010888"/>
            <a:ext cx="620957" cy="20783"/>
          </a:xfrm>
          <a:prstGeom prst="straightConnector1">
            <a:avLst/>
          </a:prstGeom>
          <a:ln w="25400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橢圓 1"/>
          <p:cNvSpPr/>
          <p:nvPr/>
        </p:nvSpPr>
        <p:spPr>
          <a:xfrm>
            <a:off x="602673" y="2712027"/>
            <a:ext cx="2452255" cy="2452255"/>
          </a:xfrm>
          <a:prstGeom prst="ellipse">
            <a:avLst/>
          </a:prstGeom>
          <a:solidFill>
            <a:srgbClr val="4B94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輸入網址</a:t>
            </a:r>
            <a:endParaRPr lang="en-US" altLang="zh-TW" sz="2800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送出表</a:t>
            </a:r>
            <a:r>
              <a:rPr lang="zh-TW" altLang="en-US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單</a:t>
            </a:r>
          </a:p>
        </p:txBody>
      </p:sp>
      <p:sp>
        <p:nvSpPr>
          <p:cNvPr id="8" name="橢圓 7"/>
          <p:cNvSpPr/>
          <p:nvPr/>
        </p:nvSpPr>
        <p:spPr>
          <a:xfrm>
            <a:off x="5012773" y="2763978"/>
            <a:ext cx="2452255" cy="2452255"/>
          </a:xfrm>
          <a:prstGeom prst="ellipse">
            <a:avLst/>
          </a:prstGeom>
          <a:solidFill>
            <a:srgbClr val="4B94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網</a:t>
            </a:r>
            <a:r>
              <a:rPr lang="zh-TW" altLang="en-US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頁</a:t>
            </a:r>
            <a:r>
              <a:rPr lang="en-US" altLang="zh-TW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Server</a:t>
            </a:r>
            <a:endParaRPr lang="zh-TW" altLang="en-US" sz="2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0" name="直線單箭頭接點 9"/>
          <p:cNvCxnSpPr/>
          <p:nvPr/>
        </p:nvCxnSpPr>
        <p:spPr>
          <a:xfrm>
            <a:off x="7929286" y="3990106"/>
            <a:ext cx="620957" cy="20783"/>
          </a:xfrm>
          <a:prstGeom prst="straightConnector1">
            <a:avLst/>
          </a:prstGeom>
          <a:ln w="25400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橢圓 10"/>
          <p:cNvSpPr/>
          <p:nvPr/>
        </p:nvSpPr>
        <p:spPr>
          <a:xfrm>
            <a:off x="9175173" y="2784761"/>
            <a:ext cx="2452255" cy="2452255"/>
          </a:xfrm>
          <a:prstGeom prst="ellipse">
            <a:avLst/>
          </a:prstGeom>
          <a:solidFill>
            <a:srgbClr val="4B94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你看到的網頁</a:t>
            </a:r>
            <a:endParaRPr lang="zh-TW" altLang="en-US" sz="2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842662" y="1543048"/>
            <a:ext cx="3117273" cy="5122718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/>
          <p:cNvSpPr/>
          <p:nvPr/>
        </p:nvSpPr>
        <p:spPr>
          <a:xfrm>
            <a:off x="270163" y="1543048"/>
            <a:ext cx="3117273" cy="5122718"/>
          </a:xfrm>
          <a:prstGeom prst="rect">
            <a:avLst/>
          </a:prstGeom>
          <a:noFill/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文字方塊 3"/>
          <p:cNvSpPr txBox="1"/>
          <p:nvPr/>
        </p:nvSpPr>
        <p:spPr>
          <a:xfrm>
            <a:off x="1377393" y="560665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前端</a:t>
            </a:r>
            <a:endParaRPr lang="zh-TW" altLang="en-US" sz="2800" b="1" dirty="0">
              <a:solidFill>
                <a:schemeClr val="bg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文字方塊 12"/>
          <p:cNvSpPr txBox="1"/>
          <p:nvPr/>
        </p:nvSpPr>
        <p:spPr>
          <a:xfrm>
            <a:off x="9949894" y="560665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 smtClean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前端</a:t>
            </a:r>
            <a:endParaRPr lang="zh-TW" altLang="en-US" sz="2800" b="1" dirty="0">
              <a:solidFill>
                <a:schemeClr val="bg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51359" y="1543048"/>
            <a:ext cx="4904268" cy="5122718"/>
          </a:xfrm>
          <a:prstGeom prst="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文字方塊 14"/>
          <p:cNvSpPr txBox="1"/>
          <p:nvPr/>
        </p:nvSpPr>
        <p:spPr>
          <a:xfrm>
            <a:off x="5787494" y="560665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800" b="1" dirty="0" smtClean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後端</a:t>
            </a:r>
            <a:endParaRPr lang="zh-TW" altLang="en-US" sz="2800" b="1" dirty="0">
              <a:solidFill>
                <a:schemeClr val="accent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35676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圓角矩形 4"/>
          <p:cNvSpPr/>
          <p:nvPr/>
        </p:nvSpPr>
        <p:spPr>
          <a:xfrm rot="20974016">
            <a:off x="2572813" y="2982673"/>
            <a:ext cx="5766501" cy="1535528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dirty="0" smtClean="0">
                <a:solidFill>
                  <a:schemeClr val="bg1">
                    <a:lumMod val="95000"/>
                  </a:schemeClr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區塊標籤</a:t>
            </a:r>
            <a:endParaRPr lang="zh-TW" altLang="en-US" sz="4000" dirty="0">
              <a:solidFill>
                <a:schemeClr val="bg1">
                  <a:lumMod val="95000"/>
                </a:schemeClr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7391532" y="1821875"/>
            <a:ext cx="2500614" cy="250678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/>
          <a:p>
            <a:r>
              <a:rPr lang="en-US" altLang="zh-TW" sz="4000" dirty="0" smtClean="0">
                <a:solidFill>
                  <a:schemeClr val="bg2">
                    <a:lumMod val="50000"/>
                  </a:schemeClr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C</a:t>
            </a:r>
            <a:endParaRPr lang="zh-TW" altLang="en-US" sz="4000" dirty="0">
              <a:solidFill>
                <a:schemeClr val="bg2">
                  <a:lumMod val="50000"/>
                </a:schemeClr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4222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HTML5</a:t>
            </a:r>
            <a:r>
              <a:rPr lang="zh-TW" altLang="en-US" dirty="0" smtClean="0"/>
              <a:t> 出生之前，有個區塊標籤叫做</a:t>
            </a:r>
            <a:r>
              <a:rPr lang="en-US" altLang="zh-TW" dirty="0" smtClean="0"/>
              <a:t>&lt;div&gt;</a:t>
            </a:r>
            <a:r>
              <a:rPr lang="zh-TW" altLang="en-US" dirty="0" smtClean="0"/>
              <a:t>用來劃分區塊</a:t>
            </a:r>
            <a:endParaRPr lang="zh-TW" altLang="en-US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3331" y="2277170"/>
            <a:ext cx="2958918" cy="3988375"/>
          </a:xfrm>
          <a:prstGeom prst="rect">
            <a:avLst/>
          </a:prstGeom>
        </p:spPr>
      </p:pic>
      <p:sp>
        <p:nvSpPr>
          <p:cNvPr id="11" name="內容版面配置區 1"/>
          <p:cNvSpPr txBox="1">
            <a:spLocks/>
          </p:cNvSpPr>
          <p:nvPr/>
        </p:nvSpPr>
        <p:spPr>
          <a:xfrm>
            <a:off x="1615025" y="2482890"/>
            <a:ext cx="4762915" cy="426081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TW" altLang="en-US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每個網站都有標題區塊</a:t>
            </a:r>
            <a:r>
              <a:rPr lang="en-US" altLang="zh-TW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(header)</a:t>
            </a:r>
            <a:r>
              <a:rPr lang="zh-TW" altLang="en-US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、導覽列區塊</a:t>
            </a:r>
            <a:r>
              <a:rPr lang="en-US" altLang="zh-TW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en-US" altLang="zh-TW" sz="2400" spc="60" dirty="0" err="1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nav</a:t>
            </a:r>
            <a:r>
              <a:rPr lang="en-US" altLang="zh-TW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、內容區塊</a:t>
            </a:r>
            <a:r>
              <a:rPr lang="en-US" altLang="zh-TW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(content)</a:t>
            </a:r>
            <a:r>
              <a:rPr lang="zh-TW" altLang="en-US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、底部區塊</a:t>
            </a:r>
            <a:r>
              <a:rPr lang="en-US" altLang="zh-TW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(footer)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3706374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TW" dirty="0" smtClean="0"/>
              <a:t>HTML5</a:t>
            </a:r>
            <a:r>
              <a:rPr lang="zh-TW" altLang="en-US" dirty="0" smtClean="0"/>
              <a:t> 出生後，將常用的區塊名稱獨立成不同的區塊標籤</a:t>
            </a:r>
            <a:endParaRPr lang="zh-TW" altLang="en-US" dirty="0"/>
          </a:p>
        </p:txBody>
      </p:sp>
      <p:sp>
        <p:nvSpPr>
          <p:cNvPr id="11" name="內容版面配置區 1"/>
          <p:cNvSpPr txBox="1">
            <a:spLocks/>
          </p:cNvSpPr>
          <p:nvPr/>
        </p:nvSpPr>
        <p:spPr>
          <a:xfrm>
            <a:off x="-766433" y="2503170"/>
            <a:ext cx="4762915" cy="373761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TW" dirty="0" smtClean="0"/>
              <a:t/>
            </a:r>
            <a:br>
              <a:rPr lang="en-US" altLang="zh-TW" dirty="0" smtClean="0"/>
            </a:br>
            <a:endParaRPr lang="en-US" altLang="zh-TW" dirty="0" smtClean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9496" y="2503170"/>
            <a:ext cx="3201146" cy="377121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04688" y="2503170"/>
            <a:ext cx="4183588" cy="1686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https://www.w3schools.com/html/html5_semantic_elements.asp</a:t>
            </a:r>
          </a:p>
        </p:txBody>
      </p:sp>
    </p:spTree>
    <p:extLst>
      <p:ext uri="{BB962C8B-B14F-4D97-AF65-F5344CB8AC3E}">
        <p14:creationId xmlns:p14="http://schemas.microsoft.com/office/powerpoint/2010/main" val="358656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4294967295"/>
          </p:nvPr>
        </p:nvSpPr>
        <p:spPr>
          <a:xfrm>
            <a:off x="1643068" y="2498936"/>
            <a:ext cx="8949356" cy="4260810"/>
          </a:xfrm>
        </p:spPr>
        <p:txBody>
          <a:bodyPr>
            <a:normAutofit/>
          </a:bodyPr>
          <a:lstStyle/>
          <a:p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LOGO</a:t>
            </a:r>
          </a:p>
          <a:p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可包含主導覽列區塊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&lt;</a:t>
            </a:r>
            <a:r>
              <a:rPr lang="en-US" altLang="zh-TW" sz="2400" spc="60" dirty="0" err="1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nav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&gt;</a:t>
            </a:r>
            <a:endParaRPr lang="zh-TW" altLang="en-US" sz="2400" spc="60" dirty="0">
              <a:solidFill>
                <a:srgbClr val="737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TW" sz="2800" dirty="0" smtClean="0"/>
              <a:t>&lt;header&gt;:</a:t>
            </a:r>
            <a:r>
              <a:rPr lang="zh-TW" altLang="en-US" sz="2800" dirty="0" smtClean="0"/>
              <a:t>標題區塊</a:t>
            </a:r>
            <a:endParaRPr lang="zh-TW" altLang="en-US" sz="2800" dirty="0"/>
          </a:p>
        </p:txBody>
      </p:sp>
      <p:sp>
        <p:nvSpPr>
          <p:cNvPr id="11" name="內容版面配置區 1"/>
          <p:cNvSpPr txBox="1">
            <a:spLocks/>
          </p:cNvSpPr>
          <p:nvPr/>
        </p:nvSpPr>
        <p:spPr>
          <a:xfrm>
            <a:off x="1615025" y="3006090"/>
            <a:ext cx="4762915" cy="373761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TW" dirty="0" smtClean="0"/>
              <a:t/>
            </a:r>
            <a:br>
              <a:rPr lang="en-US" altLang="zh-TW" dirty="0" smtClean="0"/>
            </a:br>
            <a:endParaRPr lang="en-US" altLang="zh-TW" dirty="0" smtClean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3"/>
          <a:srcRect b="37500"/>
          <a:stretch/>
        </p:blipFill>
        <p:spPr>
          <a:xfrm>
            <a:off x="2745032" y="3749951"/>
            <a:ext cx="6696148" cy="2697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859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4294967295"/>
          </p:nvPr>
        </p:nvSpPr>
        <p:spPr>
          <a:xfrm>
            <a:off x="1643068" y="2498936"/>
            <a:ext cx="8949356" cy="4260810"/>
          </a:xfrm>
        </p:spPr>
        <p:txBody>
          <a:bodyPr>
            <a:normAutofit/>
          </a:bodyPr>
          <a:lstStyle/>
          <a:p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網站主導覽列</a:t>
            </a:r>
            <a:endParaRPr lang="en-US" altLang="zh-TW" sz="2400" spc="60" dirty="0">
              <a:solidFill>
                <a:srgbClr val="737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TW" sz="2800" dirty="0" smtClean="0"/>
              <a:t>&lt;</a:t>
            </a:r>
            <a:r>
              <a:rPr lang="en-US" altLang="zh-TW" sz="2800" dirty="0" err="1" smtClean="0"/>
              <a:t>nav</a:t>
            </a:r>
            <a:r>
              <a:rPr lang="en-US" altLang="zh-TW" sz="2800" dirty="0" smtClean="0"/>
              <a:t>&gt;:</a:t>
            </a:r>
            <a:r>
              <a:rPr lang="zh-TW" altLang="en-US" sz="2800" dirty="0" smtClean="0"/>
              <a:t>網站的主導覽列</a:t>
            </a:r>
            <a:endParaRPr lang="zh-TW" altLang="en-US" sz="2800" dirty="0"/>
          </a:p>
        </p:txBody>
      </p:sp>
      <p:sp>
        <p:nvSpPr>
          <p:cNvPr id="11" name="內容版面配置區 1"/>
          <p:cNvSpPr txBox="1">
            <a:spLocks/>
          </p:cNvSpPr>
          <p:nvPr/>
        </p:nvSpPr>
        <p:spPr>
          <a:xfrm>
            <a:off x="1615025" y="3006090"/>
            <a:ext cx="4762915" cy="373761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TW" dirty="0" smtClean="0"/>
              <a:t/>
            </a:r>
            <a:br>
              <a:rPr lang="en-US" altLang="zh-TW" dirty="0" smtClean="0"/>
            </a:br>
            <a:endParaRPr lang="en-US" altLang="zh-TW" dirty="0" smtClean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3"/>
          <a:srcRect t="55767" r="2684" b="36887"/>
          <a:stretch/>
        </p:blipFill>
        <p:spPr>
          <a:xfrm>
            <a:off x="1643068" y="3817620"/>
            <a:ext cx="8457482" cy="41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261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4294967295"/>
          </p:nvPr>
        </p:nvSpPr>
        <p:spPr>
          <a:xfrm>
            <a:off x="1643068" y="2498936"/>
            <a:ext cx="8949356" cy="426081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常使用清單標籤實作導覽列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&lt;</a:t>
            </a:r>
            <a:r>
              <a:rPr lang="en-US" altLang="zh-TW" sz="2400" spc="60" dirty="0" err="1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ul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&gt;</a:t>
            </a:r>
            <a:b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&lt;li&gt;</a:t>
            </a: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網頁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1&lt;/li&gt;</a:t>
            </a:r>
            <a:b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&lt;li&gt;</a:t>
            </a: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網頁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2&lt;/li&gt;</a:t>
            </a:r>
            <a:b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&lt;li&gt;</a:t>
            </a: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網頁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3&lt;/li&gt;</a:t>
            </a:r>
            <a:b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&lt;/</a:t>
            </a:r>
            <a:r>
              <a:rPr lang="en-US" altLang="zh-TW" sz="2400" spc="60" dirty="0" err="1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ul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&gt;</a:t>
            </a: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TW" sz="2800" dirty="0" smtClean="0"/>
              <a:t>&lt;</a:t>
            </a:r>
            <a:r>
              <a:rPr lang="en-US" altLang="zh-TW" sz="2800" dirty="0" err="1" smtClean="0"/>
              <a:t>nav</a:t>
            </a:r>
            <a:r>
              <a:rPr lang="en-US" altLang="zh-TW" sz="2800" dirty="0" smtClean="0"/>
              <a:t>&gt;:</a:t>
            </a:r>
            <a:r>
              <a:rPr lang="zh-TW" altLang="en-US" sz="2800" dirty="0" smtClean="0"/>
              <a:t>網站的主導覽列</a:t>
            </a:r>
            <a:endParaRPr lang="zh-TW" altLang="en-US" sz="2800" dirty="0"/>
          </a:p>
        </p:txBody>
      </p:sp>
      <p:sp>
        <p:nvSpPr>
          <p:cNvPr id="11" name="內容版面配置區 1"/>
          <p:cNvSpPr txBox="1">
            <a:spLocks/>
          </p:cNvSpPr>
          <p:nvPr/>
        </p:nvSpPr>
        <p:spPr>
          <a:xfrm>
            <a:off x="1615025" y="3006090"/>
            <a:ext cx="4762915" cy="373761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TW" dirty="0" smtClean="0"/>
              <a:t/>
            </a:r>
            <a:br>
              <a:rPr lang="en-US" altLang="zh-TW" dirty="0" smtClean="0"/>
            </a:br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2550563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4294967295"/>
          </p:nvPr>
        </p:nvSpPr>
        <p:spPr>
          <a:xfrm>
            <a:off x="1643068" y="2498936"/>
            <a:ext cx="8949356" cy="426081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Can we use the definitions to decide how to nest those elements? No, we cannot!</a:t>
            </a: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無法明確定義兩者差別</a:t>
            </a:r>
            <a:r>
              <a:rPr lang="en-US" altLang="zh-TW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en-US" altLang="zh-TW" sz="2400" spc="60" dirty="0">
              <a:solidFill>
                <a:srgbClr val="737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You will also find pages with &lt;section&gt; elements containing &lt;section&gt; elements, and &lt;article&gt; elements containing &lt;article&gt; elements.</a:t>
            </a: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(section </a:t>
            </a: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可包含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article</a:t>
            </a: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article</a:t>
            </a: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也可以包含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section)</a:t>
            </a: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TW" sz="2800" dirty="0" smtClean="0"/>
              <a:t>&lt;section&gt;</a:t>
            </a:r>
            <a:r>
              <a:rPr lang="zh-TW" altLang="en-US" sz="2800" dirty="0" smtClean="0"/>
              <a:t>、</a:t>
            </a:r>
            <a:r>
              <a:rPr lang="en-US" altLang="zh-TW" sz="2800" dirty="0" smtClean="0"/>
              <a:t>&lt;article&gt;:</a:t>
            </a:r>
            <a:r>
              <a:rPr lang="zh-TW" altLang="en-US" sz="2800" dirty="0" smtClean="0"/>
              <a:t>內容區塊</a:t>
            </a:r>
            <a:endParaRPr lang="zh-TW" altLang="en-US" sz="2800" dirty="0"/>
          </a:p>
        </p:txBody>
      </p:sp>
      <p:sp>
        <p:nvSpPr>
          <p:cNvPr id="11" name="內容版面配置區 1"/>
          <p:cNvSpPr txBox="1">
            <a:spLocks/>
          </p:cNvSpPr>
          <p:nvPr/>
        </p:nvSpPr>
        <p:spPr>
          <a:xfrm>
            <a:off x="1615025" y="3006090"/>
            <a:ext cx="4762915" cy="373761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TW" dirty="0" smtClean="0"/>
              <a:t/>
            </a:r>
            <a:br>
              <a:rPr lang="en-US" altLang="zh-TW" dirty="0" smtClean="0"/>
            </a:br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455002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TW" sz="2800" dirty="0" smtClean="0"/>
              <a:t>&lt;aside&gt;</a:t>
            </a:r>
            <a:r>
              <a:rPr lang="zh-TW" altLang="en-US" sz="2800" dirty="0" smtClean="0"/>
              <a:t>：側邊</a:t>
            </a:r>
            <a:r>
              <a:rPr lang="zh-TW" altLang="en-US" sz="2800" dirty="0"/>
              <a:t>欄</a:t>
            </a:r>
          </a:p>
        </p:txBody>
      </p:sp>
      <p:sp>
        <p:nvSpPr>
          <p:cNvPr id="11" name="內容版面配置區 1"/>
          <p:cNvSpPr txBox="1">
            <a:spLocks/>
          </p:cNvSpPr>
          <p:nvPr/>
        </p:nvSpPr>
        <p:spPr>
          <a:xfrm>
            <a:off x="1615025" y="3006090"/>
            <a:ext cx="4762915" cy="373761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TW" dirty="0" smtClean="0"/>
              <a:t/>
            </a:r>
            <a:br>
              <a:rPr lang="en-US" altLang="zh-TW" dirty="0" smtClean="0"/>
            </a:br>
            <a:endParaRPr lang="en-US" altLang="zh-TW" dirty="0" smtClean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 rotWithShape="1">
          <a:blip r:embed="rId3"/>
          <a:srcRect r="66028" b="28942"/>
          <a:stretch/>
        </p:blipFill>
        <p:spPr>
          <a:xfrm>
            <a:off x="4546267" y="2565262"/>
            <a:ext cx="3099465" cy="4178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2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TW" sz="2800" dirty="0" smtClean="0"/>
              <a:t>&lt;footer&gt;</a:t>
            </a:r>
            <a:r>
              <a:rPr lang="zh-TW" altLang="en-US" sz="2800" dirty="0" smtClean="0"/>
              <a:t>：底部區</a:t>
            </a:r>
            <a:r>
              <a:rPr lang="zh-TW" altLang="en-US" sz="2800" dirty="0"/>
              <a:t>塊</a:t>
            </a:r>
          </a:p>
        </p:txBody>
      </p:sp>
      <p:sp>
        <p:nvSpPr>
          <p:cNvPr id="11" name="內容版面配置區 1"/>
          <p:cNvSpPr txBox="1">
            <a:spLocks/>
          </p:cNvSpPr>
          <p:nvPr/>
        </p:nvSpPr>
        <p:spPr>
          <a:xfrm>
            <a:off x="1615025" y="3006090"/>
            <a:ext cx="4762915" cy="373761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TW" dirty="0" smtClean="0"/>
              <a:t/>
            </a:r>
            <a:br>
              <a:rPr lang="en-US" altLang="zh-TW" dirty="0" smtClean="0"/>
            </a:br>
            <a:endParaRPr lang="en-US" altLang="zh-TW" dirty="0" smtClean="0"/>
          </a:p>
        </p:txBody>
      </p:sp>
      <p:sp>
        <p:nvSpPr>
          <p:cNvPr id="5" name="內容版面配置區 2"/>
          <p:cNvSpPr>
            <a:spLocks noGrp="1"/>
          </p:cNvSpPr>
          <p:nvPr>
            <p:ph idx="4294967295"/>
          </p:nvPr>
        </p:nvSpPr>
        <p:spPr>
          <a:xfrm>
            <a:off x="1643068" y="2498936"/>
            <a:ext cx="8949356" cy="426081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TW" altLang="en-US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組織企業的聯絡資料、地址</a:t>
            </a:r>
            <a:endParaRPr lang="en-US" altLang="zh-TW" sz="2400" spc="60" dirty="0" smtClean="0">
              <a:solidFill>
                <a:srgbClr val="737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網站的維護人</a:t>
            </a:r>
            <a:endParaRPr lang="en-US" altLang="zh-TW" sz="2400" spc="60" dirty="0" smtClean="0">
              <a:solidFill>
                <a:srgbClr val="737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版權宣告、法律資訊</a:t>
            </a:r>
            <a:endParaRPr lang="en-US" altLang="zh-TW" sz="2400" spc="60" dirty="0" smtClean="0">
              <a:solidFill>
                <a:srgbClr val="737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3560" y="4921567"/>
            <a:ext cx="8564880" cy="1187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96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圓角矩形 4"/>
          <p:cNvSpPr/>
          <p:nvPr/>
        </p:nvSpPr>
        <p:spPr>
          <a:xfrm rot="20974016">
            <a:off x="2572813" y="2982673"/>
            <a:ext cx="5766501" cy="1535528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000" dirty="0" smtClean="0">
                <a:solidFill>
                  <a:schemeClr val="bg1">
                    <a:lumMod val="95000"/>
                  </a:schemeClr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網頁→樣式</a:t>
            </a:r>
            <a:endParaRPr lang="zh-TW" altLang="en-US" sz="4000" dirty="0">
              <a:solidFill>
                <a:schemeClr val="bg1">
                  <a:lumMod val="95000"/>
                </a:schemeClr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7391532" y="1821875"/>
            <a:ext cx="2500614" cy="250678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/>
          <a:p>
            <a:r>
              <a:rPr lang="en-US" altLang="zh-TW" sz="4000" dirty="0" smtClean="0">
                <a:solidFill>
                  <a:schemeClr val="bg2">
                    <a:lumMod val="50000"/>
                  </a:schemeClr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D</a:t>
            </a:r>
            <a:endParaRPr lang="zh-TW" altLang="en-US" sz="4000" dirty="0">
              <a:solidFill>
                <a:schemeClr val="bg2">
                  <a:lumMod val="50000"/>
                </a:schemeClr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3731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/>
          <p:cNvPicPr>
            <a:picLocks noChangeAspect="1"/>
          </p:cNvPicPr>
          <p:nvPr/>
        </p:nvPicPr>
        <p:blipFill rotWithShape="1">
          <a:blip r:embed="rId3"/>
          <a:srcRect l="-17703" t="3636" r="17703" b="-3636"/>
          <a:stretch/>
        </p:blipFill>
        <p:spPr>
          <a:xfrm>
            <a:off x="5589407" y="1735281"/>
            <a:ext cx="5313820" cy="4775831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088" y="1735281"/>
            <a:ext cx="5179267" cy="4623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969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標題 2"/>
          <p:cNvSpPr>
            <a:spLocks noGrp="1"/>
          </p:cNvSpPr>
          <p:nvPr>
            <p:ph type="title"/>
          </p:nvPr>
        </p:nvSpPr>
        <p:spPr>
          <a:xfrm>
            <a:off x="2285667" y="3790725"/>
            <a:ext cx="2297763" cy="739584"/>
          </a:xfrm>
          <a:prstGeom prst="doubleWav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zh-TW" altLang="en-US" sz="2400" dirty="0" smtClean="0"/>
              <a:t>動手時間</a:t>
            </a:r>
            <a:endParaRPr lang="zh-TW" altLang="en-US" sz="2400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3597" y="1969767"/>
            <a:ext cx="4597951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967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dirty="0" smtClean="0"/>
              <a:t>區塊標籤的撰寫順序 </a:t>
            </a:r>
            <a:r>
              <a:rPr lang="en-US" altLang="zh-TW" sz="2800" dirty="0" smtClean="0"/>
              <a:t>(HTML)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sz="2400" spc="6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從外面到裡面</a:t>
            </a:r>
            <a:endParaRPr lang="en-US" altLang="zh-TW" sz="2400" spc="60" dirty="0" smtClean="0">
              <a:solidFill>
                <a:srgbClr val="737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從</a:t>
            </a: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上到下</a:t>
            </a:r>
            <a:endParaRPr lang="en-US" altLang="zh-TW" sz="2400" spc="60" dirty="0">
              <a:solidFill>
                <a:srgbClr val="737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由左到右</a:t>
            </a:r>
            <a:endParaRPr lang="zh-TW" altLang="en-US" sz="2400" spc="60" dirty="0">
              <a:solidFill>
                <a:srgbClr val="737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89370" y="2498936"/>
            <a:ext cx="3371850" cy="10401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dirty="0" smtClean="0">
                <a:solidFill>
                  <a:sysClr val="windowText" lastClr="000000"/>
                </a:solidFill>
              </a:rPr>
              <a:t>header</a:t>
            </a:r>
            <a:endParaRPr lang="zh-TW" altLang="en-US" sz="2400" dirty="0">
              <a:solidFill>
                <a:sysClr val="windowText" lastClr="0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89370" y="3920066"/>
            <a:ext cx="3371850" cy="136059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dirty="0" smtClean="0">
                <a:solidFill>
                  <a:sysClr val="windowText" lastClr="000000"/>
                </a:solidFill>
              </a:rPr>
              <a:t>content</a:t>
            </a:r>
            <a:endParaRPr lang="zh-TW" altLang="en-US" sz="2400" dirty="0">
              <a:solidFill>
                <a:sysClr val="windowText" lastClr="0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89370" y="5500138"/>
            <a:ext cx="3371850" cy="10401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dirty="0" smtClean="0">
                <a:solidFill>
                  <a:sysClr val="windowText" lastClr="000000"/>
                </a:solidFill>
              </a:rPr>
              <a:t>footer</a:t>
            </a:r>
            <a:endParaRPr lang="zh-TW" altLang="en-US" sz="2400" dirty="0">
              <a:solidFill>
                <a:sysClr val="windowText" lastClr="0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80810" y="5636144"/>
            <a:ext cx="1040130" cy="7681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dirty="0" err="1" smtClean="0">
                <a:solidFill>
                  <a:sysClr val="windowText" lastClr="000000"/>
                </a:solidFill>
              </a:rPr>
              <a:t>nav</a:t>
            </a:r>
            <a:endParaRPr lang="zh-TW" altLang="en-US" sz="2400" dirty="0">
              <a:solidFill>
                <a:sysClr val="windowText" lastClr="0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32862" y="5636144"/>
            <a:ext cx="1040130" cy="7681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dirty="0" err="1" smtClean="0">
                <a:solidFill>
                  <a:sysClr val="windowText" lastClr="000000"/>
                </a:solidFill>
              </a:rPr>
              <a:t>nav</a:t>
            </a:r>
            <a:endParaRPr lang="zh-TW" altLang="en-US" sz="2400" dirty="0">
              <a:solidFill>
                <a:sysClr val="windowText" lastClr="0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58934" y="2634942"/>
            <a:ext cx="1040130" cy="7681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dirty="0" err="1" smtClean="0">
                <a:solidFill>
                  <a:sysClr val="windowText" lastClr="000000"/>
                </a:solidFill>
              </a:rPr>
              <a:t>nav</a:t>
            </a:r>
            <a:endParaRPr lang="zh-TW" altLang="en-US" sz="24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241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6261" y="1595283"/>
            <a:ext cx="4842190" cy="4924728"/>
          </a:xfrm>
          <a:prstGeom prst="rect">
            <a:avLst/>
          </a:prstGeom>
        </p:spPr>
      </p:pic>
      <p:sp>
        <p:nvSpPr>
          <p:cNvPr id="15" name="標題 2"/>
          <p:cNvSpPr>
            <a:spLocks noGrp="1"/>
          </p:cNvSpPr>
          <p:nvPr>
            <p:ph type="title"/>
          </p:nvPr>
        </p:nvSpPr>
        <p:spPr>
          <a:xfrm>
            <a:off x="2171367" y="3687855"/>
            <a:ext cx="2297763" cy="739584"/>
          </a:xfrm>
          <a:prstGeom prst="doubleWav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zh-TW" altLang="en-US" sz="2400" dirty="0" smtClean="0"/>
              <a:t>動手時間</a:t>
            </a:r>
            <a:endParaRPr lang="zh-TW" altLang="en-US" sz="2400" dirty="0"/>
          </a:p>
        </p:txBody>
      </p:sp>
    </p:spTree>
    <p:extLst>
      <p:ext uri="{BB962C8B-B14F-4D97-AF65-F5344CB8AC3E}">
        <p14:creationId xmlns:p14="http://schemas.microsoft.com/office/powerpoint/2010/main" val="73674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TW" sz="2800" dirty="0" smtClean="0"/>
              <a:t>Reset </a:t>
            </a:r>
            <a:r>
              <a:rPr lang="en-US" altLang="zh-TW" sz="2800" dirty="0" smtClean="0"/>
              <a:t>CSS</a:t>
            </a:r>
            <a:r>
              <a:rPr lang="zh-TW" altLang="en-US" sz="2800" dirty="0" smtClean="0"/>
              <a:t> 統一標籤在不同瀏覽器上的樣式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TW" sz="2000" dirty="0" smtClean="0"/>
              <a:t>*{    /* </a:t>
            </a:r>
            <a:r>
              <a:rPr lang="zh-TW" altLang="en-US" sz="2000" dirty="0" smtClean="0"/>
              <a:t>清除所有標籤</a:t>
            </a:r>
            <a:r>
              <a:rPr lang="en-US" altLang="zh-TW" sz="2000" dirty="0" smtClean="0"/>
              <a:t>(</a:t>
            </a:r>
            <a:r>
              <a:rPr lang="zh-TW" altLang="en-US" sz="2000" dirty="0"/>
              <a:t>星號</a:t>
            </a:r>
            <a:r>
              <a:rPr lang="en-US" altLang="zh-TW" sz="2000" dirty="0" smtClean="0"/>
              <a:t>)</a:t>
            </a:r>
            <a:r>
              <a:rPr lang="zh-TW" altLang="en-US" sz="2000" dirty="0" smtClean="0"/>
              <a:t>的預設</a:t>
            </a:r>
            <a:r>
              <a:rPr lang="en-US" altLang="zh-TW" sz="2000" dirty="0" smtClean="0"/>
              <a:t>margin </a:t>
            </a:r>
            <a:r>
              <a:rPr lang="zh-TW" altLang="en-US" sz="2000" dirty="0" smtClean="0"/>
              <a:t>和 </a:t>
            </a:r>
            <a:r>
              <a:rPr lang="en-US" altLang="zh-TW" sz="2000" dirty="0" smtClean="0"/>
              <a:t>padding </a:t>
            </a:r>
            <a:r>
              <a:rPr lang="zh-TW" altLang="en-US" sz="2000" dirty="0" smtClean="0"/>
              <a:t>樣式 </a:t>
            </a:r>
            <a:r>
              <a:rPr lang="en-US" altLang="zh-TW" sz="2000" dirty="0" smtClean="0"/>
              <a:t>*/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TW" sz="2000" dirty="0" smtClean="0"/>
              <a:t>     margin:0;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TW" sz="2000" dirty="0"/>
              <a:t> </a:t>
            </a:r>
            <a:r>
              <a:rPr lang="en-US" altLang="zh-TW" sz="2000" dirty="0" smtClean="0"/>
              <a:t>    auto:0;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TW" sz="2000" dirty="0" smtClean="0"/>
              <a:t>}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TW" sz="2000" dirty="0"/>
              <a:t>b</a:t>
            </a:r>
            <a:r>
              <a:rPr lang="en-US" altLang="zh-TW" sz="2000" dirty="0" smtClean="0"/>
              <a:t>ody{</a:t>
            </a:r>
            <a:r>
              <a:rPr lang="zh-TW" altLang="en-US" sz="2000" dirty="0" smtClean="0"/>
              <a:t>  </a:t>
            </a:r>
            <a:r>
              <a:rPr lang="en-US" altLang="zh-TW" sz="2000" dirty="0" smtClean="0"/>
              <a:t>/</a:t>
            </a:r>
            <a:r>
              <a:rPr lang="zh-TW" altLang="en-US" sz="2000" dirty="0" smtClean="0"/>
              <a:t>* 統一網頁的大小和字型種類 *</a:t>
            </a:r>
            <a:r>
              <a:rPr lang="en-US" altLang="zh-TW" sz="2000" dirty="0" smtClean="0"/>
              <a:t>/</a:t>
            </a:r>
            <a:br>
              <a:rPr lang="en-US" altLang="zh-TW" sz="2000" dirty="0" smtClean="0"/>
            </a:br>
            <a:r>
              <a:rPr lang="en-US" altLang="zh-TW" sz="2000" dirty="0" smtClean="0"/>
              <a:t>    font-size:13px;</a:t>
            </a:r>
            <a:br>
              <a:rPr lang="en-US" altLang="zh-TW" sz="2000" dirty="0" smtClean="0"/>
            </a:br>
            <a:r>
              <a:rPr lang="en-US" altLang="zh-TW" sz="2000" dirty="0" smtClean="0"/>
              <a:t>    </a:t>
            </a:r>
            <a:r>
              <a:rPr lang="en-US" altLang="zh-TW" sz="2000" dirty="0" err="1" smtClean="0"/>
              <a:t>font-family:arial,sans-serif</a:t>
            </a:r>
            <a:r>
              <a:rPr lang="en-US" altLang="zh-TW" sz="2000" dirty="0" smtClean="0"/>
              <a:t>;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TW" sz="2000" dirty="0" smtClean="0"/>
              <a:t>}</a:t>
            </a:r>
            <a:endParaRPr lang="en-US" altLang="zh-TW" sz="2000" dirty="0"/>
          </a:p>
        </p:txBody>
      </p:sp>
    </p:spTree>
    <p:extLst>
      <p:ext uri="{BB962C8B-B14F-4D97-AF65-F5344CB8AC3E}">
        <p14:creationId xmlns:p14="http://schemas.microsoft.com/office/powerpoint/2010/main" val="2491610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dirty="0" smtClean="0"/>
              <a:t>區塊標籤的樣式撰寫順序 </a:t>
            </a:r>
            <a:r>
              <a:rPr lang="en-US" altLang="zh-TW" sz="2800" dirty="0" smtClean="0"/>
              <a:t>(CSS)</a:t>
            </a:r>
            <a:endParaRPr lang="zh-TW" altLang="en-US" sz="2800" dirty="0"/>
          </a:p>
        </p:txBody>
      </p:sp>
      <p:sp>
        <p:nvSpPr>
          <p:cNvPr id="5" name="圓角矩形 4"/>
          <p:cNvSpPr/>
          <p:nvPr/>
        </p:nvSpPr>
        <p:spPr>
          <a:xfrm>
            <a:off x="1615025" y="3680460"/>
            <a:ext cx="1623060" cy="161163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長寬大小</a:t>
            </a:r>
            <a:endParaRPr lang="zh-TW" altLang="en-US" sz="2000" b="1" dirty="0">
              <a:solidFill>
                <a:schemeClr val="accent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圓角矩形 6"/>
          <p:cNvSpPr/>
          <p:nvPr/>
        </p:nvSpPr>
        <p:spPr>
          <a:xfrm>
            <a:off x="6259394" y="3680460"/>
            <a:ext cx="1623060" cy="161163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區</a:t>
            </a:r>
            <a:r>
              <a:rPr lang="zh-TW" altLang="en-US" sz="2000" b="1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塊與外面和內容的</a:t>
            </a:r>
            <a:r>
              <a:rPr lang="zh-TW" altLang="en-US" sz="2000" b="1" dirty="0" smtClean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間距</a:t>
            </a:r>
            <a:endParaRPr lang="zh-TW" altLang="en-US" sz="2000" b="1" dirty="0">
              <a:solidFill>
                <a:schemeClr val="accent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圓角矩形 7"/>
          <p:cNvSpPr/>
          <p:nvPr/>
        </p:nvSpPr>
        <p:spPr>
          <a:xfrm>
            <a:off x="3776237" y="3680460"/>
            <a:ext cx="1945005" cy="161163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區塊位置</a:t>
            </a:r>
            <a:endParaRPr lang="zh-TW" altLang="en-US" sz="2000" b="1" dirty="0">
              <a:solidFill>
                <a:schemeClr val="accent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圓角矩形 8"/>
          <p:cNvSpPr/>
          <p:nvPr/>
        </p:nvSpPr>
        <p:spPr>
          <a:xfrm>
            <a:off x="8308202" y="3680460"/>
            <a:ext cx="1945005" cy="161163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區塊的背景、文字樣式</a:t>
            </a:r>
            <a:endParaRPr lang="zh-TW" altLang="en-US" sz="2000" b="1" dirty="0">
              <a:solidFill>
                <a:schemeClr val="accent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0" name="直線單箭頭接點 9"/>
          <p:cNvCxnSpPr>
            <a:stCxn id="5" idx="3"/>
            <a:endCxn id="8" idx="1"/>
          </p:cNvCxnSpPr>
          <p:nvPr/>
        </p:nvCxnSpPr>
        <p:spPr>
          <a:xfrm>
            <a:off x="3238085" y="4486275"/>
            <a:ext cx="53815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單箭頭接點 11"/>
          <p:cNvCxnSpPr>
            <a:stCxn id="8" idx="3"/>
            <a:endCxn id="7" idx="1"/>
          </p:cNvCxnSpPr>
          <p:nvPr/>
        </p:nvCxnSpPr>
        <p:spPr>
          <a:xfrm>
            <a:off x="5721242" y="4486275"/>
            <a:ext cx="538152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單箭頭接點 15"/>
          <p:cNvCxnSpPr>
            <a:stCxn id="7" idx="3"/>
            <a:endCxn id="9" idx="1"/>
          </p:cNvCxnSpPr>
          <p:nvPr/>
        </p:nvCxnSpPr>
        <p:spPr>
          <a:xfrm>
            <a:off x="7882454" y="4486275"/>
            <a:ext cx="425748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889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dirty="0" smtClean="0"/>
              <a:t>簡單的滑鼠事件樣式規則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TW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a:link{} /* </a:t>
            </a:r>
            <a:r>
              <a:rPr lang="zh-TW" altLang="en-US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滑鼠沒有移入超連結應該長什麼樣子</a:t>
            </a:r>
            <a:r>
              <a:rPr lang="en-US" altLang="zh-TW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*/</a:t>
            </a:r>
          </a:p>
          <a:p>
            <a:pPr>
              <a:lnSpc>
                <a:spcPct val="150000"/>
              </a:lnSpc>
            </a:pPr>
            <a:r>
              <a:rPr lang="en-US" altLang="zh-TW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a:hover{} /* </a:t>
            </a:r>
            <a:r>
              <a:rPr lang="zh-TW" altLang="en-US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滑鼠移入超連結應該長什麼樣子</a:t>
            </a:r>
            <a:r>
              <a:rPr lang="en-US" altLang="zh-TW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*/</a:t>
            </a:r>
          </a:p>
          <a:p>
            <a:pPr>
              <a:lnSpc>
                <a:spcPct val="150000"/>
              </a:lnSpc>
            </a:pPr>
            <a:r>
              <a:rPr lang="en-US" altLang="zh-TW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a:active{} </a:t>
            </a:r>
            <a:r>
              <a:rPr lang="zh-TW" altLang="en-US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/*</a:t>
            </a:r>
            <a:r>
              <a:rPr lang="zh-TW" altLang="en-US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滑鼠按下超連結應該長什麼樣子 </a:t>
            </a:r>
            <a:r>
              <a:rPr lang="en-US" altLang="zh-TW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*/</a:t>
            </a:r>
          </a:p>
          <a:p>
            <a:pPr>
              <a:lnSpc>
                <a:spcPct val="150000"/>
              </a:lnSpc>
            </a:pPr>
            <a:r>
              <a:rPr lang="en-US" altLang="zh-TW" dirty="0" smtClean="0"/>
              <a:t>a:visited{}  /* </a:t>
            </a:r>
            <a:r>
              <a:rPr lang="zh-TW" altLang="en-US" dirty="0" smtClean="0"/>
              <a:t>先前被點過的超連結應該長什麼樣子</a:t>
            </a:r>
            <a:r>
              <a:rPr lang="en-US" altLang="zh-TW" dirty="0" smtClean="0"/>
              <a:t> */</a:t>
            </a:r>
          </a:p>
          <a:p>
            <a:pPr>
              <a:lnSpc>
                <a:spcPct val="150000"/>
              </a:lnSpc>
            </a:pPr>
            <a:r>
              <a:rPr lang="zh-TW" altLang="en-US" dirty="0" smtClean="0"/>
              <a:t>標籤名稱</a:t>
            </a:r>
            <a:r>
              <a:rPr lang="en-US" altLang="zh-TW" dirty="0" smtClean="0"/>
              <a:t>:hover{}</a:t>
            </a:r>
            <a:r>
              <a:rPr lang="zh-TW" altLang="en-US" dirty="0" smtClean="0"/>
              <a:t>  </a:t>
            </a:r>
            <a:r>
              <a:rPr lang="en-US" altLang="zh-TW" dirty="0" smtClean="0"/>
              <a:t>/</a:t>
            </a:r>
            <a:r>
              <a:rPr lang="zh-TW" altLang="en-US" dirty="0" smtClean="0"/>
              <a:t>* </a:t>
            </a:r>
            <a:r>
              <a:rPr lang="zh-TW" altLang="en-US" dirty="0"/>
              <a:t>滑</a:t>
            </a:r>
            <a:r>
              <a:rPr lang="zh-TW" altLang="en-US" dirty="0" smtClean="0"/>
              <a:t>入某標籤應該長什麼樣</a:t>
            </a:r>
            <a:r>
              <a:rPr lang="zh-TW" altLang="en-US" dirty="0"/>
              <a:t>子</a:t>
            </a:r>
            <a:r>
              <a:rPr lang="zh-TW" altLang="en-US" dirty="0" smtClean="0"/>
              <a:t> *</a:t>
            </a:r>
            <a:r>
              <a:rPr lang="en-US" altLang="zh-TW" dirty="0" smtClean="0"/>
              <a:t>/</a:t>
            </a:r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58499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TW" sz="2800" dirty="0" smtClean="0"/>
              <a:t>1. </a:t>
            </a:r>
            <a:r>
              <a:rPr lang="zh-TW" altLang="en-US" sz="2800" dirty="0" smtClean="0"/>
              <a:t>定義每個區塊的長、寬大小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header{</a:t>
            </a:r>
            <a:b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width:500px;  /* header</a:t>
            </a: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的寬度是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500px */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</a:t>
            </a:r>
            <a:r>
              <a:rPr lang="en-US" altLang="zh-TW" sz="2400" spc="60" dirty="0" err="1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background-color:red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}</a:t>
            </a:r>
          </a:p>
          <a:p>
            <a:pPr marL="0" indent="0">
              <a:lnSpc>
                <a:spcPct val="120000"/>
              </a:lnSpc>
              <a:buNone/>
            </a:pPr>
            <a:endParaRPr lang="en-US" altLang="zh-TW" sz="2400" spc="60" dirty="0">
              <a:solidFill>
                <a:srgbClr val="737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20000"/>
              </a:lnSpc>
            </a:pPr>
            <a:r>
              <a:rPr lang="en-US" altLang="zh-TW" sz="2400" spc="60" dirty="0" err="1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div#container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{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      height:300px;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}</a:t>
            </a:r>
          </a:p>
          <a:p>
            <a:endParaRPr lang="zh-TW" altLang="en-US" dirty="0"/>
          </a:p>
        </p:txBody>
      </p:sp>
      <p:sp>
        <p:nvSpPr>
          <p:cNvPr id="11" name="內容版面配置區 1"/>
          <p:cNvSpPr txBox="1">
            <a:spLocks/>
          </p:cNvSpPr>
          <p:nvPr/>
        </p:nvSpPr>
        <p:spPr>
          <a:xfrm>
            <a:off x="1615025" y="3006090"/>
            <a:ext cx="4762915" cy="373761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TW" dirty="0" smtClean="0"/>
              <a:t/>
            </a:r>
            <a:br>
              <a:rPr lang="en-US" altLang="zh-TW" dirty="0" smtClean="0"/>
            </a:br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672071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TW" sz="2800" dirty="0" smtClean="0"/>
              <a:t>2-1. </a:t>
            </a:r>
            <a:r>
              <a:rPr lang="zh-TW" altLang="en-US" sz="2800" dirty="0" smtClean="0"/>
              <a:t>透過浮動設定區塊位置</a:t>
            </a:r>
            <a:r>
              <a:rPr lang="en-US" altLang="zh-TW" sz="2800" dirty="0" smtClean="0"/>
              <a:t>(float)</a:t>
            </a:r>
            <a:endParaRPr lang="zh-TW" altLang="en-US" sz="2800" dirty="0"/>
          </a:p>
        </p:txBody>
      </p:sp>
      <p:sp>
        <p:nvSpPr>
          <p:cNvPr id="9" name="內容版面配置區 2"/>
          <p:cNvSpPr>
            <a:spLocks noGrp="1"/>
          </p:cNvSpPr>
          <p:nvPr>
            <p:ph idx="1"/>
          </p:nvPr>
        </p:nvSpPr>
        <p:spPr>
          <a:xfrm>
            <a:off x="1615025" y="2463077"/>
            <a:ext cx="4512307" cy="426081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TW" sz="2400" spc="60" dirty="0" err="1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float:left</a:t>
            </a: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/*</a:t>
            </a: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區塊向左浮動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*/</a:t>
            </a:r>
          </a:p>
          <a:p>
            <a:pPr>
              <a:lnSpc>
                <a:spcPct val="150000"/>
              </a:lnSpc>
            </a:pPr>
            <a:r>
              <a:rPr lang="en-US" altLang="zh-TW" sz="2400" spc="60" dirty="0" err="1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float:right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/*</a:t>
            </a: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區塊向右浮動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*/</a:t>
            </a:r>
          </a:p>
          <a:p>
            <a:pPr>
              <a:lnSpc>
                <a:spcPct val="150000"/>
              </a:lnSpc>
            </a:pP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在有設定浮動元件的</a:t>
            </a:r>
            <a:r>
              <a:rPr lang="zh-TW" altLang="en-US" sz="2400" spc="60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後面</a:t>
            </a: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標籤要清除浮動</a:t>
            </a:r>
            <a:r>
              <a:rPr lang="en-US" altLang="zh-TW" sz="2400" spc="60" dirty="0" err="1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clear:both</a:t>
            </a:r>
            <a:r>
              <a:rPr lang="en-US" altLang="zh-TW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;</a:t>
            </a:r>
            <a:br>
              <a:rPr lang="en-US" altLang="zh-TW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dirty="0" smtClean="0">
                <a:solidFill>
                  <a:schemeClr val="accent1"/>
                </a:solidFill>
              </a:rPr>
              <a:t>浮動元件的爸爸元件</a:t>
            </a:r>
            <a:r>
              <a:rPr lang="en-US" altLang="zh-TW" dirty="0" smtClean="0">
                <a:solidFill>
                  <a:schemeClr val="accent1"/>
                </a:solidFill>
              </a:rPr>
              <a:t>:after{</a:t>
            </a:r>
            <a:br>
              <a:rPr lang="en-US" altLang="zh-TW" dirty="0" smtClean="0">
                <a:solidFill>
                  <a:schemeClr val="accent1"/>
                </a:solidFill>
              </a:rPr>
            </a:br>
            <a:r>
              <a:rPr lang="en-US" altLang="zh-TW" dirty="0" smtClean="0">
                <a:solidFill>
                  <a:schemeClr val="accent1"/>
                </a:solidFill>
              </a:rPr>
              <a:t>   </a:t>
            </a:r>
            <a:r>
              <a:rPr lang="en-US" altLang="zh-TW" dirty="0" err="1" smtClean="0">
                <a:solidFill>
                  <a:schemeClr val="accent1"/>
                </a:solidFill>
              </a:rPr>
              <a:t>clear:both</a:t>
            </a:r>
            <a:r>
              <a:rPr lang="en-US" altLang="zh-TW" dirty="0" smtClean="0">
                <a:solidFill>
                  <a:schemeClr val="accent1"/>
                </a:solidFill>
              </a:rPr>
              <a:t>;</a:t>
            </a:r>
            <a:br>
              <a:rPr lang="en-US" altLang="zh-TW" dirty="0" smtClean="0">
                <a:solidFill>
                  <a:schemeClr val="accent1"/>
                </a:solidFill>
              </a:rPr>
            </a:br>
            <a:r>
              <a:rPr lang="en-US" altLang="zh-TW" dirty="0" smtClean="0">
                <a:solidFill>
                  <a:schemeClr val="accent1"/>
                </a:solidFill>
              </a:rPr>
              <a:t>}</a:t>
            </a:r>
          </a:p>
        </p:txBody>
      </p:sp>
      <p:grpSp>
        <p:nvGrpSpPr>
          <p:cNvPr id="5" name="群組 4"/>
          <p:cNvGrpSpPr/>
          <p:nvPr/>
        </p:nvGrpSpPr>
        <p:grpSpPr>
          <a:xfrm>
            <a:off x="6395141" y="2463077"/>
            <a:ext cx="4181835" cy="4017733"/>
            <a:chOff x="6595110" y="2360207"/>
            <a:chExt cx="4434840" cy="4260810"/>
          </a:xfrm>
        </p:grpSpPr>
        <p:sp>
          <p:nvSpPr>
            <p:cNvPr id="3" name="矩形 2"/>
            <p:cNvSpPr/>
            <p:nvPr/>
          </p:nvSpPr>
          <p:spPr>
            <a:xfrm>
              <a:off x="6595110" y="2360207"/>
              <a:ext cx="4434840" cy="426081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6755982" y="2601806"/>
              <a:ext cx="1817370" cy="250740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TW" sz="2000" dirty="0" err="1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f</a:t>
              </a:r>
              <a:r>
                <a:rPr lang="en-US" altLang="zh-TW" sz="2000" dirty="0" err="1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loat:left</a:t>
              </a:r>
              <a:endPara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9041982" y="2601806"/>
              <a:ext cx="1817370" cy="250740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TW" sz="2000" dirty="0" err="1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float:right</a:t>
              </a:r>
              <a:endPara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760845" y="5350809"/>
              <a:ext cx="4103370" cy="76962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altLang="zh-TW" sz="2000" dirty="0" err="1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clear:both</a:t>
              </a:r>
              <a:endParaRPr lang="zh-TW" altLang="en-US" sz="20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4" name="文字方塊 3"/>
            <p:cNvSpPr txBox="1"/>
            <p:nvPr/>
          </p:nvSpPr>
          <p:spPr>
            <a:xfrm>
              <a:off x="6688254" y="6177362"/>
              <a:ext cx="284661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浮動元件的爸爸元件</a:t>
              </a:r>
              <a:r>
                <a:rPr lang="en-US" altLang="zh-TW" dirty="0" smtClean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:after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39072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TW" sz="2800" dirty="0" smtClean="0"/>
              <a:t>2-2. </a:t>
            </a:r>
            <a:r>
              <a:rPr lang="zh-TW" altLang="en-US" sz="2800" dirty="0" smtClean="0"/>
              <a:t>透過</a:t>
            </a:r>
            <a:r>
              <a:rPr lang="en-US" altLang="zh-TW" sz="2800" dirty="0" err="1" smtClean="0"/>
              <a:t>postion</a:t>
            </a:r>
            <a:r>
              <a:rPr lang="zh-TW" altLang="en-US" sz="2800" dirty="0" smtClean="0"/>
              <a:t>設定</a:t>
            </a:r>
            <a:r>
              <a:rPr lang="zh-TW" altLang="en-US" sz="2800" dirty="0"/>
              <a:t>區塊位置</a:t>
            </a:r>
            <a:r>
              <a:rPr lang="en-US" altLang="zh-TW" sz="2800" dirty="0" smtClean="0"/>
              <a:t>(relative</a:t>
            </a:r>
            <a:r>
              <a:rPr lang="zh-TW" altLang="en-US" sz="2800" dirty="0" smtClean="0"/>
              <a:t>、</a:t>
            </a:r>
            <a:r>
              <a:rPr lang="en-US" altLang="zh-TW" sz="2800" dirty="0"/>
              <a:t>absolute</a:t>
            </a:r>
            <a:r>
              <a:rPr lang="en-US" altLang="zh-TW" sz="2800" dirty="0" smtClean="0"/>
              <a:t>)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615025" y="2498936"/>
            <a:ext cx="4458519" cy="4260810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TW" sz="2400" spc="60" dirty="0" err="1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position:relative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;(</a:t>
            </a: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爸爸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en-US" altLang="zh-TW" sz="2400" spc="60" dirty="0" err="1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postion:absolute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; (</a:t>
            </a: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參考爸爸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>
              <a:lnSpc>
                <a:spcPct val="120000"/>
              </a:lnSpc>
            </a:pPr>
            <a:endParaRPr lang="en-US" altLang="zh-TW" sz="2400" spc="60" dirty="0">
              <a:solidFill>
                <a:srgbClr val="737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20000"/>
              </a:lnSpc>
            </a:pP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參考爸爸的元件可以設定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跟爸爸上下左右的間距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top:10px;</a:t>
            </a:r>
            <a:b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left:10px;</a:t>
            </a:r>
          </a:p>
        </p:txBody>
      </p:sp>
      <p:sp>
        <p:nvSpPr>
          <p:cNvPr id="20" name="矩形 19"/>
          <p:cNvSpPr/>
          <p:nvPr/>
        </p:nvSpPr>
        <p:spPr>
          <a:xfrm>
            <a:off x="6320790" y="2498936"/>
            <a:ext cx="4137660" cy="374184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altLang="zh-TW" sz="200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postion:relative</a:t>
            </a:r>
            <a:r>
              <a:rPr lang="en-US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(</a:t>
            </a:r>
            <a:r>
              <a:rPr lang="zh-TW" altLang="en-US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爸爸</a:t>
            </a:r>
            <a:r>
              <a:rPr lang="en-US" altLang="zh-TW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980717" y="3341046"/>
            <a:ext cx="2871943" cy="945204"/>
          </a:xfrm>
          <a:prstGeom prst="rect">
            <a:avLst/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TW" sz="2000" dirty="0" err="1" smtClean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postion:absolute</a:t>
            </a:r>
            <a:r>
              <a:rPr lang="en-US" altLang="zh-TW" sz="2000" dirty="0" smtClean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2000" dirty="0" smtClean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000" dirty="0" smtClean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000" dirty="0" smtClean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dirty="0" smtClean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參考爸爸</a:t>
            </a:r>
            <a:r>
              <a:rPr lang="en-US" altLang="zh-TW" sz="2000" dirty="0" smtClean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lang="zh-TW" altLang="en-US" sz="20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408944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TW" sz="2800" dirty="0" smtClean="0"/>
              <a:t>2-2. </a:t>
            </a:r>
            <a:r>
              <a:rPr lang="zh-TW" altLang="en-US" sz="2800" dirty="0" smtClean="0"/>
              <a:t>透過</a:t>
            </a:r>
            <a:r>
              <a:rPr lang="en-US" altLang="zh-TW" sz="2800" dirty="0" err="1"/>
              <a:t>postion</a:t>
            </a:r>
            <a:r>
              <a:rPr lang="zh-TW" altLang="en-US" sz="2800" dirty="0"/>
              <a:t>設定區塊位置</a:t>
            </a:r>
            <a:r>
              <a:rPr lang="en-US" altLang="zh-TW" sz="2800" dirty="0" smtClean="0"/>
              <a:t>(fixed)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615025" y="2498936"/>
            <a:ext cx="4593662" cy="426081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TW" sz="2400" spc="60" dirty="0" err="1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position:fixed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;(</a:t>
            </a: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堅守崗位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b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如果同時設定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bottom:0;</a:t>
            </a:r>
            <a:b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不管視窗位置、大小怎麼變化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區塊永遠顯示在瀏覽器下方</a:t>
            </a:r>
            <a:endParaRPr lang="en-US" altLang="zh-TW" sz="2400" spc="60" dirty="0">
              <a:solidFill>
                <a:srgbClr val="737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20790" y="2498936"/>
            <a:ext cx="1840230" cy="374184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zh-TW" altLang="en-US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網頁</a:t>
            </a:r>
            <a:endParaRPr lang="zh-TW" altLang="en-US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20790" y="5295576"/>
            <a:ext cx="1840230" cy="945204"/>
          </a:xfrm>
          <a:prstGeom prst="rect">
            <a:avLst/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TW" sz="2000" dirty="0" err="1" smtClean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postion:fixed</a:t>
            </a:r>
            <a:endParaRPr lang="en-US" altLang="zh-TW" sz="2000" dirty="0" smtClean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dirty="0" smtClean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bottom:0;</a:t>
            </a:r>
            <a:endParaRPr lang="zh-TW" altLang="en-US" sz="20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82000" y="2800350"/>
            <a:ext cx="2956560" cy="306324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zh-TW" altLang="en-US" sz="2000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網頁</a:t>
            </a:r>
            <a:endParaRPr lang="zh-TW" altLang="en-US" sz="20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82000" y="5089804"/>
            <a:ext cx="2956560" cy="773786"/>
          </a:xfrm>
          <a:prstGeom prst="rect">
            <a:avLst/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TW" sz="2000" dirty="0" err="1" smtClean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postion:fixed</a:t>
            </a:r>
            <a:endParaRPr lang="en-US" altLang="zh-TW" sz="2000" dirty="0" smtClean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2000" dirty="0" smtClean="0">
                <a:solidFill>
                  <a:sysClr val="windowText" lastClr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bottom:0;</a:t>
            </a:r>
            <a:endParaRPr lang="zh-TW" altLang="en-US" sz="2000" dirty="0">
              <a:solidFill>
                <a:sysClr val="windowText" lastClr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41433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內容版面配置區 7"/>
          <p:cNvSpPr>
            <a:spLocks noGrp="1"/>
          </p:cNvSpPr>
          <p:nvPr>
            <p:ph idx="1"/>
          </p:nvPr>
        </p:nvSpPr>
        <p:spPr>
          <a:xfrm>
            <a:off x="1739348" y="2498936"/>
            <a:ext cx="8725525" cy="4260810"/>
          </a:xfrm>
        </p:spPr>
        <p:txBody>
          <a:bodyPr/>
          <a:lstStyle/>
          <a:p>
            <a:pPr marL="0" indent="0">
              <a:buNone/>
            </a:pPr>
            <a:r>
              <a:rPr lang="zh-TW" altLang="en-US" dirty="0"/>
              <a:t>每</a:t>
            </a:r>
            <a:r>
              <a:rPr lang="zh-TW" altLang="en-US" dirty="0" smtClean="0"/>
              <a:t>個網頁、程式都放在同個資料夾底下</a:t>
            </a:r>
            <a:endParaRPr lang="zh-TW" alt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整個網站是一個資料夾</a:t>
            </a:r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033" y="3194027"/>
            <a:ext cx="3827505" cy="2870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528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TW" sz="2800" dirty="0" smtClean="0"/>
              <a:t>3-1.</a:t>
            </a:r>
            <a:r>
              <a:rPr lang="zh-TW" altLang="en-US" sz="2800" dirty="0" smtClean="0"/>
              <a:t> 設定每個區塊和</a:t>
            </a:r>
            <a:r>
              <a:rPr lang="zh-TW" altLang="en-US" sz="2800" dirty="0" smtClean="0">
                <a:solidFill>
                  <a:schemeClr val="accent1"/>
                </a:solidFill>
              </a:rPr>
              <a:t>外面</a:t>
            </a:r>
            <a:r>
              <a:rPr lang="zh-TW" altLang="en-US" sz="2800" dirty="0" smtClean="0"/>
              <a:t>的間隔</a:t>
            </a:r>
            <a:r>
              <a:rPr lang="en-US" altLang="zh-TW" sz="2800" dirty="0" smtClean="0"/>
              <a:t>(margin)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margin: 5px 10px; </a:t>
            </a:r>
            <a:endParaRPr lang="zh-TW" altLang="en-US" sz="2400" spc="60" dirty="0">
              <a:solidFill>
                <a:srgbClr val="737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內容版面配置區 1"/>
          <p:cNvSpPr txBox="1">
            <a:spLocks/>
          </p:cNvSpPr>
          <p:nvPr/>
        </p:nvSpPr>
        <p:spPr>
          <a:xfrm>
            <a:off x="1615025" y="3006090"/>
            <a:ext cx="4762915" cy="373761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TW" dirty="0" smtClean="0"/>
              <a:t/>
            </a:r>
            <a:br>
              <a:rPr lang="en-US" altLang="zh-TW" dirty="0" smtClean="0"/>
            </a:br>
            <a:endParaRPr lang="en-US" altLang="zh-TW" dirty="0" smtClean="0"/>
          </a:p>
        </p:txBody>
      </p:sp>
      <p:sp>
        <p:nvSpPr>
          <p:cNvPr id="4" name="矩形 3"/>
          <p:cNvSpPr/>
          <p:nvPr/>
        </p:nvSpPr>
        <p:spPr>
          <a:xfrm>
            <a:off x="5360139" y="4510389"/>
            <a:ext cx="1371600" cy="90297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margin:</a:t>
            </a:r>
            <a:br>
              <a:rPr lang="en-US" altLang="zh-TW" dirty="0" smtClean="0"/>
            </a:br>
            <a:r>
              <a:rPr lang="en-US" altLang="zh-TW" dirty="0" smtClean="0"/>
              <a:t>5px 10px;</a:t>
            </a:r>
            <a:endParaRPr lang="zh-TW" altLang="en-US" dirty="0"/>
          </a:p>
        </p:txBody>
      </p:sp>
      <p:sp>
        <p:nvSpPr>
          <p:cNvPr id="6" name="矩形 5"/>
          <p:cNvSpPr/>
          <p:nvPr/>
        </p:nvSpPr>
        <p:spPr>
          <a:xfrm>
            <a:off x="5348178" y="3347361"/>
            <a:ext cx="1371600" cy="77237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7542930" y="4510389"/>
            <a:ext cx="1371600" cy="90297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3205231" y="4510389"/>
            <a:ext cx="1371600" cy="90297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/>
          <p:cNvSpPr/>
          <p:nvPr/>
        </p:nvSpPr>
        <p:spPr>
          <a:xfrm>
            <a:off x="5360139" y="5776076"/>
            <a:ext cx="1371600" cy="7102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0" name="直線單箭頭接點 9"/>
          <p:cNvCxnSpPr>
            <a:stCxn id="8" idx="3"/>
            <a:endCxn id="4" idx="1"/>
          </p:cNvCxnSpPr>
          <p:nvPr/>
        </p:nvCxnSpPr>
        <p:spPr>
          <a:xfrm>
            <a:off x="4576831" y="4961874"/>
            <a:ext cx="783308" cy="0"/>
          </a:xfrm>
          <a:prstGeom prst="straightConnector1">
            <a:avLst/>
          </a:prstGeom>
          <a:ln w="57150">
            <a:solidFill>
              <a:schemeClr val="bg2">
                <a:lumMod val="2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單箭頭接點 11"/>
          <p:cNvCxnSpPr>
            <a:endCxn id="7" idx="1"/>
          </p:cNvCxnSpPr>
          <p:nvPr/>
        </p:nvCxnSpPr>
        <p:spPr>
          <a:xfrm>
            <a:off x="6719778" y="4961874"/>
            <a:ext cx="823152" cy="0"/>
          </a:xfrm>
          <a:prstGeom prst="straightConnector1">
            <a:avLst/>
          </a:prstGeom>
          <a:ln w="57150">
            <a:solidFill>
              <a:schemeClr val="bg2">
                <a:lumMod val="2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單箭頭接點 13"/>
          <p:cNvCxnSpPr>
            <a:stCxn id="6" idx="2"/>
            <a:endCxn id="4" idx="0"/>
          </p:cNvCxnSpPr>
          <p:nvPr/>
        </p:nvCxnSpPr>
        <p:spPr>
          <a:xfrm>
            <a:off x="6033978" y="4119739"/>
            <a:ext cx="11961" cy="390650"/>
          </a:xfrm>
          <a:prstGeom prst="straightConnector1">
            <a:avLst/>
          </a:prstGeom>
          <a:ln w="38100">
            <a:solidFill>
              <a:schemeClr val="bg2">
                <a:lumMod val="2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單箭頭接點 15"/>
          <p:cNvCxnSpPr>
            <a:stCxn id="4" idx="2"/>
            <a:endCxn id="9" idx="0"/>
          </p:cNvCxnSpPr>
          <p:nvPr/>
        </p:nvCxnSpPr>
        <p:spPr>
          <a:xfrm>
            <a:off x="6045939" y="5413359"/>
            <a:ext cx="0" cy="362717"/>
          </a:xfrm>
          <a:prstGeom prst="straightConnector1">
            <a:avLst/>
          </a:prstGeom>
          <a:ln w="38100">
            <a:solidFill>
              <a:schemeClr val="bg2">
                <a:lumMod val="2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字方塊 19"/>
          <p:cNvSpPr txBox="1"/>
          <p:nvPr/>
        </p:nvSpPr>
        <p:spPr>
          <a:xfrm>
            <a:off x="6183010" y="4130809"/>
            <a:ext cx="518283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5px</a:t>
            </a:r>
            <a:endParaRPr lang="zh-TW" altLang="en-US" dirty="0"/>
          </a:p>
        </p:txBody>
      </p:sp>
      <p:sp>
        <p:nvSpPr>
          <p:cNvPr id="22" name="文字方塊 21"/>
          <p:cNvSpPr txBox="1"/>
          <p:nvPr/>
        </p:nvSpPr>
        <p:spPr>
          <a:xfrm>
            <a:off x="6162664" y="5388149"/>
            <a:ext cx="518283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5px</a:t>
            </a:r>
            <a:endParaRPr lang="zh-TW" altLang="en-US" dirty="0"/>
          </a:p>
        </p:txBody>
      </p:sp>
      <p:sp>
        <p:nvSpPr>
          <p:cNvPr id="23" name="文字方塊 22"/>
          <p:cNvSpPr txBox="1"/>
          <p:nvPr/>
        </p:nvSpPr>
        <p:spPr>
          <a:xfrm>
            <a:off x="4645666" y="5183641"/>
            <a:ext cx="635302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10px</a:t>
            </a:r>
            <a:endParaRPr lang="zh-TW" altLang="en-US" dirty="0"/>
          </a:p>
        </p:txBody>
      </p:sp>
      <p:sp>
        <p:nvSpPr>
          <p:cNvPr id="24" name="文字方塊 23"/>
          <p:cNvSpPr txBox="1"/>
          <p:nvPr/>
        </p:nvSpPr>
        <p:spPr>
          <a:xfrm>
            <a:off x="6813703" y="5183641"/>
            <a:ext cx="635302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10px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1317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76831" y="3589020"/>
            <a:ext cx="2966100" cy="29032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TW" sz="2800" dirty="0" smtClean="0"/>
              <a:t>3-1. </a:t>
            </a:r>
            <a:r>
              <a:rPr lang="zh-TW" altLang="en-US" sz="2800" dirty="0" smtClean="0"/>
              <a:t>設定每個區塊和</a:t>
            </a:r>
            <a:r>
              <a:rPr lang="zh-TW" altLang="en-US" sz="2800" dirty="0" smtClean="0">
                <a:solidFill>
                  <a:schemeClr val="accent1"/>
                </a:solidFill>
              </a:rPr>
              <a:t>外面</a:t>
            </a:r>
            <a:r>
              <a:rPr lang="zh-TW" altLang="en-US" sz="2800" dirty="0" smtClean="0"/>
              <a:t>的間隔</a:t>
            </a:r>
            <a:r>
              <a:rPr lang="en-US" altLang="zh-TW" sz="2800" dirty="0" smtClean="0"/>
              <a:t>(margin)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margin: 0 auto; </a:t>
            </a:r>
            <a:endParaRPr lang="zh-TW" altLang="en-US" sz="2400" spc="60" dirty="0">
              <a:solidFill>
                <a:srgbClr val="737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60139" y="4510389"/>
            <a:ext cx="1371600" cy="90297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讓元件水平</a:t>
            </a:r>
            <a:r>
              <a:rPr lang="zh-TW" alt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置中</a:t>
            </a:r>
            <a:endParaRPr lang="zh-TW" altLang="en-US" b="1" dirty="0">
              <a:solidFill>
                <a:schemeClr val="accent1">
                  <a:lumMod val="20000"/>
                  <a:lumOff val="8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0" name="直線單箭頭接點 9"/>
          <p:cNvCxnSpPr>
            <a:endCxn id="4" idx="1"/>
          </p:cNvCxnSpPr>
          <p:nvPr/>
        </p:nvCxnSpPr>
        <p:spPr>
          <a:xfrm>
            <a:off x="4576831" y="4961874"/>
            <a:ext cx="783308" cy="0"/>
          </a:xfrm>
          <a:prstGeom prst="straightConnector1">
            <a:avLst/>
          </a:prstGeom>
          <a:ln w="57150">
            <a:solidFill>
              <a:schemeClr val="bg2">
                <a:lumMod val="2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單箭頭接點 11"/>
          <p:cNvCxnSpPr/>
          <p:nvPr/>
        </p:nvCxnSpPr>
        <p:spPr>
          <a:xfrm>
            <a:off x="6719778" y="4961874"/>
            <a:ext cx="823152" cy="0"/>
          </a:xfrm>
          <a:prstGeom prst="straightConnector1">
            <a:avLst/>
          </a:prstGeom>
          <a:ln w="57150">
            <a:solidFill>
              <a:schemeClr val="bg2">
                <a:lumMod val="2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2648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TW" sz="2800" dirty="0" smtClean="0"/>
              <a:t>3-2.</a:t>
            </a:r>
            <a:r>
              <a:rPr lang="zh-TW" altLang="en-US" sz="2800" dirty="0" smtClean="0"/>
              <a:t> 設定每個區塊和</a:t>
            </a:r>
            <a:r>
              <a:rPr lang="zh-TW" altLang="en-US" sz="2800" dirty="0" smtClean="0">
                <a:solidFill>
                  <a:schemeClr val="accent1"/>
                </a:solidFill>
              </a:rPr>
              <a:t>裡面</a:t>
            </a:r>
            <a:r>
              <a:rPr lang="zh-TW" altLang="en-US" sz="2800" dirty="0" smtClean="0"/>
              <a:t>的間隔</a:t>
            </a:r>
            <a:r>
              <a:rPr lang="en-US" altLang="zh-TW" sz="2800" dirty="0" smtClean="0"/>
              <a:t>(padding)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padding: 5px 10px; </a:t>
            </a:r>
            <a:endParaRPr lang="zh-TW" altLang="en-US" sz="2400" spc="60" dirty="0">
              <a:solidFill>
                <a:srgbClr val="737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3417570" y="3606936"/>
            <a:ext cx="4720220" cy="1948044"/>
            <a:chOff x="3417570" y="3606936"/>
            <a:chExt cx="4720220" cy="1948044"/>
          </a:xfrm>
        </p:grpSpPr>
        <p:sp>
          <p:nvSpPr>
            <p:cNvPr id="4" name="矩形 3"/>
            <p:cNvSpPr/>
            <p:nvPr/>
          </p:nvSpPr>
          <p:spPr>
            <a:xfrm>
              <a:off x="3417570" y="3625818"/>
              <a:ext cx="4629149" cy="1929162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en-US" altLang="zh-TW" sz="2400" dirty="0" smtClean="0"/>
            </a:p>
            <a:p>
              <a:endParaRPr lang="en-US" altLang="zh-TW" sz="2400" dirty="0" smtClean="0"/>
            </a:p>
            <a:p>
              <a:pPr algn="ctr"/>
              <a:r>
                <a:rPr lang="en-US" altLang="zh-TW" sz="2400" dirty="0" smtClean="0"/>
                <a:t>padding:5px 10px</a:t>
              </a:r>
              <a:r>
                <a:rPr lang="en-US" altLang="zh-TW" dirty="0" smtClean="0"/>
                <a:t>;</a:t>
              </a:r>
              <a:endParaRPr lang="zh-TW" altLang="en-US" dirty="0"/>
            </a:p>
          </p:txBody>
        </p:sp>
        <p:cxnSp>
          <p:nvCxnSpPr>
            <p:cNvPr id="19" name="直線單箭頭接點 18"/>
            <p:cNvCxnSpPr/>
            <p:nvPr/>
          </p:nvCxnSpPr>
          <p:spPr>
            <a:xfrm>
              <a:off x="3452688" y="4590399"/>
              <a:ext cx="1128484" cy="16439"/>
            </a:xfrm>
            <a:prstGeom prst="straightConnector1">
              <a:avLst/>
            </a:prstGeom>
            <a:ln w="57150">
              <a:solidFill>
                <a:schemeClr val="bg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線單箭頭接點 27"/>
            <p:cNvCxnSpPr/>
            <p:nvPr/>
          </p:nvCxnSpPr>
          <p:spPr>
            <a:xfrm flipH="1">
              <a:off x="5573773" y="3606936"/>
              <a:ext cx="1" cy="843312"/>
            </a:xfrm>
            <a:prstGeom prst="straightConnector1">
              <a:avLst/>
            </a:prstGeom>
            <a:ln w="57150">
              <a:solidFill>
                <a:schemeClr val="bg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線單箭頭接點 33"/>
            <p:cNvCxnSpPr/>
            <p:nvPr/>
          </p:nvCxnSpPr>
          <p:spPr>
            <a:xfrm>
              <a:off x="5573773" y="4752024"/>
              <a:ext cx="0" cy="784074"/>
            </a:xfrm>
            <a:prstGeom prst="straightConnector1">
              <a:avLst/>
            </a:prstGeom>
            <a:ln w="57150">
              <a:solidFill>
                <a:schemeClr val="bg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線單箭頭接點 34"/>
            <p:cNvCxnSpPr/>
            <p:nvPr/>
          </p:nvCxnSpPr>
          <p:spPr>
            <a:xfrm>
              <a:off x="6949440" y="4606838"/>
              <a:ext cx="1188350" cy="0"/>
            </a:xfrm>
            <a:prstGeom prst="straightConnector1">
              <a:avLst/>
            </a:prstGeom>
            <a:ln w="57150">
              <a:solidFill>
                <a:schemeClr val="bg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字方塊 36"/>
            <p:cNvSpPr txBox="1"/>
            <p:nvPr/>
          </p:nvSpPr>
          <p:spPr>
            <a:xfrm>
              <a:off x="5837918" y="3896842"/>
              <a:ext cx="518283" cy="3693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5px</a:t>
              </a:r>
              <a:endParaRPr lang="zh-TW" altLang="en-US" dirty="0"/>
            </a:p>
          </p:txBody>
        </p:sp>
        <p:sp>
          <p:nvSpPr>
            <p:cNvPr id="38" name="文字方塊 37"/>
            <p:cNvSpPr txBox="1"/>
            <p:nvPr/>
          </p:nvSpPr>
          <p:spPr>
            <a:xfrm>
              <a:off x="5851908" y="4937889"/>
              <a:ext cx="518283" cy="3693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5px</a:t>
              </a:r>
              <a:endParaRPr lang="zh-TW" altLang="en-US" dirty="0"/>
            </a:p>
          </p:txBody>
        </p:sp>
        <p:sp>
          <p:nvSpPr>
            <p:cNvPr id="39" name="文字方塊 38"/>
            <p:cNvSpPr txBox="1"/>
            <p:nvPr/>
          </p:nvSpPr>
          <p:spPr>
            <a:xfrm>
              <a:off x="7232833" y="4770906"/>
              <a:ext cx="635302" cy="3693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10px</a:t>
              </a:r>
              <a:endParaRPr lang="zh-TW" altLang="en-US" dirty="0"/>
            </a:p>
          </p:txBody>
        </p:sp>
        <p:sp>
          <p:nvSpPr>
            <p:cNvPr id="40" name="文字方塊 39"/>
            <p:cNvSpPr txBox="1"/>
            <p:nvPr/>
          </p:nvSpPr>
          <p:spPr>
            <a:xfrm>
              <a:off x="3733569" y="4711577"/>
              <a:ext cx="635302" cy="3693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TW" dirty="0" smtClean="0"/>
                <a:t>10px</a:t>
              </a:r>
              <a:endParaRPr lang="zh-TW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227186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TW" sz="2800" dirty="0" smtClean="0"/>
              <a:t>3-3. Margin </a:t>
            </a:r>
            <a:r>
              <a:rPr lang="zh-TW" altLang="en-US" sz="2800" dirty="0" smtClean="0"/>
              <a:t>和</a:t>
            </a:r>
            <a:r>
              <a:rPr lang="en-US" altLang="zh-TW" sz="2800" dirty="0" smtClean="0"/>
              <a:t>Padding</a:t>
            </a:r>
            <a:r>
              <a:rPr lang="zh-TW" altLang="en-US" sz="2800" dirty="0" smtClean="0"/>
              <a:t>可以</a:t>
            </a:r>
            <a:r>
              <a:rPr lang="zh-TW" altLang="en-US" sz="2800" dirty="0" smtClean="0">
                <a:solidFill>
                  <a:schemeClr val="accent1"/>
                </a:solidFill>
              </a:rPr>
              <a:t>個</a:t>
            </a:r>
            <a:r>
              <a:rPr lang="zh-TW" altLang="en-US" sz="2800" dirty="0">
                <a:solidFill>
                  <a:schemeClr val="accent1"/>
                </a:solidFill>
              </a:rPr>
              <a:t>別</a:t>
            </a:r>
            <a:r>
              <a:rPr lang="zh-TW" altLang="en-US" sz="2800" dirty="0" smtClean="0">
                <a:solidFill>
                  <a:schemeClr val="accent1"/>
                </a:solidFill>
              </a:rPr>
              <a:t>設定</a:t>
            </a:r>
            <a:r>
              <a:rPr lang="zh-TW" altLang="en-US" sz="2800" dirty="0" smtClean="0"/>
              <a:t>上下左右的間距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padding-top:15px</a:t>
            </a:r>
          </a:p>
          <a:p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padding-left:25px;</a:t>
            </a:r>
            <a:endParaRPr lang="zh-TW" altLang="en-US" sz="2400" spc="60" dirty="0">
              <a:solidFill>
                <a:srgbClr val="737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80460" y="4060158"/>
            <a:ext cx="4629149" cy="192916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altLang="zh-TW" sz="2400" dirty="0" smtClean="0"/>
          </a:p>
          <a:p>
            <a:endParaRPr lang="en-US" altLang="zh-TW" sz="2400" dirty="0" smtClean="0"/>
          </a:p>
          <a:p>
            <a:r>
              <a:rPr lang="en-US" altLang="zh-TW" sz="2400" dirty="0" smtClean="0"/>
              <a:t>                    padding-top:15px</a:t>
            </a:r>
            <a:r>
              <a:rPr lang="en-US" altLang="zh-TW" dirty="0" smtClean="0"/>
              <a:t>;</a:t>
            </a:r>
            <a:br>
              <a:rPr lang="en-US" altLang="zh-TW" dirty="0" smtClean="0"/>
            </a:br>
            <a:r>
              <a:rPr lang="en-US" altLang="zh-TW" sz="2400" dirty="0"/>
              <a:t>                    </a:t>
            </a:r>
            <a:r>
              <a:rPr lang="en-US" altLang="zh-TW" sz="2400" dirty="0" smtClean="0"/>
              <a:t>padding-left:25px;</a:t>
            </a:r>
            <a:endParaRPr lang="zh-TW" altLang="en-US" dirty="0"/>
          </a:p>
        </p:txBody>
      </p:sp>
      <p:cxnSp>
        <p:nvCxnSpPr>
          <p:cNvPr id="19" name="直線單箭頭接點 18"/>
          <p:cNvCxnSpPr/>
          <p:nvPr/>
        </p:nvCxnSpPr>
        <p:spPr>
          <a:xfrm>
            <a:off x="3715578" y="5024739"/>
            <a:ext cx="1370772" cy="19968"/>
          </a:xfrm>
          <a:prstGeom prst="straightConnector1">
            <a:avLst/>
          </a:prstGeom>
          <a:ln w="57150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單箭頭接點 27"/>
          <p:cNvCxnSpPr/>
          <p:nvPr/>
        </p:nvCxnSpPr>
        <p:spPr>
          <a:xfrm flipH="1">
            <a:off x="5836663" y="4041276"/>
            <a:ext cx="1" cy="843312"/>
          </a:xfrm>
          <a:prstGeom prst="straightConnector1">
            <a:avLst/>
          </a:prstGeom>
          <a:ln w="57150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字方塊 36"/>
          <p:cNvSpPr txBox="1"/>
          <p:nvPr/>
        </p:nvSpPr>
        <p:spPr>
          <a:xfrm>
            <a:off x="6096000" y="4444675"/>
            <a:ext cx="635302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15px</a:t>
            </a:r>
            <a:endParaRPr lang="zh-TW" altLang="en-US" dirty="0"/>
          </a:p>
        </p:txBody>
      </p:sp>
      <p:sp>
        <p:nvSpPr>
          <p:cNvPr id="40" name="文字方塊 39"/>
          <p:cNvSpPr txBox="1"/>
          <p:nvPr/>
        </p:nvSpPr>
        <p:spPr>
          <a:xfrm>
            <a:off x="4083313" y="5147681"/>
            <a:ext cx="635302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25px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108964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TW" sz="2800" dirty="0" smtClean="0"/>
              <a:t>4-1. </a:t>
            </a:r>
            <a:r>
              <a:rPr lang="zh-TW" altLang="en-US" sz="2800" dirty="0" smtClean="0"/>
              <a:t>設定邊框、背景樣</a:t>
            </a:r>
            <a:r>
              <a:rPr lang="zh-TW" altLang="en-US" sz="2800" dirty="0"/>
              <a:t>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356623" y="2498936"/>
            <a:ext cx="9478754" cy="4260810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border: </a:t>
            </a:r>
            <a:r>
              <a:rPr lang="en-US" altLang="zh-TW" sz="2400" spc="60" dirty="0" err="1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soild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1px #</a:t>
            </a:r>
            <a:r>
              <a:rPr lang="en-US" altLang="zh-TW" sz="2400" spc="60" dirty="0" err="1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eee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;</a:t>
            </a:r>
            <a:b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/* </a:t>
            </a: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實線 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1px </a:t>
            </a: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外框顏色 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#</a:t>
            </a:r>
            <a:r>
              <a:rPr lang="en-US" altLang="zh-TW" sz="2400" spc="60" dirty="0" err="1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eee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*/</a:t>
            </a:r>
            <a:endParaRPr lang="en-US" altLang="zh-TW" sz="2400" spc="60" dirty="0">
              <a:solidFill>
                <a:srgbClr val="737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en-US" altLang="zh-TW" sz="2400" spc="60" dirty="0" err="1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background-image:url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(“</a:t>
            </a: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背景圖片的檔案路徑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”);</a:t>
            </a:r>
          </a:p>
          <a:p>
            <a:pPr>
              <a:lnSpc>
                <a:spcPct val="150000"/>
              </a:lnSpc>
            </a:pPr>
            <a:r>
              <a:rPr lang="en-US" altLang="zh-TW" sz="2400" spc="60" dirty="0" err="1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background-size:cover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; /*</a:t>
            </a: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背景圖片自動縮放成區塊的大小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*/</a:t>
            </a:r>
          </a:p>
          <a:p>
            <a:pPr>
              <a:lnSpc>
                <a:spcPct val="150000"/>
              </a:lnSpc>
            </a:pPr>
            <a:r>
              <a:rPr lang="en-US" altLang="zh-TW" sz="2400" spc="60" dirty="0" err="1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background-repeat:no</a:t>
            </a:r>
            <a:r>
              <a:rPr lang="en-US" altLang="zh-TW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repeat; /*</a:t>
            </a: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背景圖片不要重複拼貼</a:t>
            </a:r>
            <a:r>
              <a:rPr lang="en-US" altLang="zh-TW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*/</a:t>
            </a:r>
          </a:p>
          <a:p>
            <a:pPr>
              <a:lnSpc>
                <a:spcPct val="150000"/>
              </a:lnSpc>
            </a:pPr>
            <a:r>
              <a:rPr lang="en-US" altLang="zh-TW" dirty="0" err="1" smtClean="0"/>
              <a:t>backgroumd</a:t>
            </a:r>
            <a:r>
              <a:rPr lang="en-US" altLang="zh-TW" dirty="0" smtClean="0"/>
              <a:t>-position: left top </a:t>
            </a:r>
            <a:r>
              <a:rPr lang="zh-TW" altLang="en-US" dirty="0" smtClean="0"/>
              <a:t> </a:t>
            </a:r>
            <a:r>
              <a:rPr lang="en-US" altLang="zh-TW" dirty="0" smtClean="0"/>
              <a:t>/</a:t>
            </a:r>
            <a:r>
              <a:rPr lang="zh-TW" altLang="en-US" dirty="0" smtClean="0"/>
              <a:t>* 背景圖片定位在左上角 *</a:t>
            </a:r>
            <a:r>
              <a:rPr lang="en-US" altLang="zh-TW" dirty="0" smtClean="0"/>
              <a:t>/</a:t>
            </a:r>
            <a:endParaRPr lang="en-US" altLang="zh-TW" sz="2400" spc="60" dirty="0" smtClean="0">
              <a:solidFill>
                <a:srgbClr val="737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en-US" altLang="zh-TW" dirty="0"/>
              <a:t>t</a:t>
            </a:r>
            <a:r>
              <a:rPr lang="en-US" altLang="zh-TW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ext-indent: -9999px; /* </a:t>
            </a:r>
            <a:r>
              <a:rPr lang="zh-TW" altLang="en-US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透過向右縮排將文字隱藏 </a:t>
            </a:r>
            <a:r>
              <a:rPr lang="en-US" altLang="zh-TW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*/</a:t>
            </a:r>
            <a:endParaRPr lang="en-US" altLang="zh-TW" sz="2400" spc="60" dirty="0">
              <a:solidFill>
                <a:srgbClr val="737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3121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TW" sz="2800" dirty="0" smtClean="0"/>
              <a:t>4-2. </a:t>
            </a:r>
            <a:r>
              <a:rPr lang="zh-TW" altLang="en-US" sz="2800" dirty="0" smtClean="0"/>
              <a:t>設定文字樣式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font-size:12px;</a:t>
            </a:r>
          </a:p>
          <a:p>
            <a:pPr>
              <a:lnSpc>
                <a:spcPct val="150000"/>
              </a:lnSpc>
            </a:pP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font-family:</a:t>
            </a: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微軟正黑體</a:t>
            </a:r>
            <a:r>
              <a:rPr lang="en-US" altLang="zh-TW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en-US" altLang="zh-TW" dirty="0" err="1"/>
              <a:t>color:blue</a:t>
            </a:r>
            <a:r>
              <a:rPr lang="en-US" altLang="zh-TW" dirty="0"/>
              <a:t>;</a:t>
            </a:r>
          </a:p>
          <a:p>
            <a:pPr>
              <a:lnSpc>
                <a:spcPct val="150000"/>
              </a:lnSpc>
            </a:pPr>
            <a:r>
              <a:rPr lang="en-US" altLang="zh-TW" dirty="0" err="1" smtClean="0"/>
              <a:t>text-align:center</a:t>
            </a:r>
            <a:r>
              <a:rPr lang="en-US" altLang="zh-TW" dirty="0" smtClean="0"/>
              <a:t>;</a:t>
            </a:r>
            <a:endParaRPr lang="en-US" altLang="zh-TW" sz="2400" spc="60" dirty="0" smtClean="0">
              <a:solidFill>
                <a:srgbClr val="737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en-US" altLang="zh-TW" dirty="0" err="1"/>
              <a:t>f</a:t>
            </a:r>
            <a:r>
              <a:rPr lang="en-US" altLang="zh-TW" dirty="0" err="1" smtClean="0"/>
              <a:t>ont-weight:bold</a:t>
            </a:r>
            <a:r>
              <a:rPr lang="en-US" altLang="zh-TW" dirty="0" smtClean="0"/>
              <a:t>;</a:t>
            </a:r>
            <a:endParaRPr lang="en-US" altLang="zh-TW" sz="2400" spc="60" dirty="0">
              <a:solidFill>
                <a:srgbClr val="737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en-US" altLang="zh-TW" sz="2400" spc="60" dirty="0" err="1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text-decoration:none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3946933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dirty="0" smtClean="0"/>
              <a:t>處理 </a:t>
            </a:r>
            <a:r>
              <a:rPr lang="en-US" altLang="zh-TW" sz="2800" dirty="0" smtClean="0"/>
              <a:t>border</a:t>
            </a:r>
            <a:r>
              <a:rPr lang="zh-TW" altLang="en-US" sz="2800" dirty="0" smtClean="0"/>
              <a:t> 和 </a:t>
            </a:r>
            <a:r>
              <a:rPr lang="en-US" altLang="zh-TW" sz="2800" dirty="0" smtClean="0"/>
              <a:t>padding </a:t>
            </a:r>
            <a:r>
              <a:rPr lang="zh-TW" altLang="en-US" sz="2800" dirty="0" smtClean="0"/>
              <a:t>會增加元件本身的長寬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TW" dirty="0"/>
              <a:t>div {</a:t>
            </a:r>
            <a:br>
              <a:rPr lang="en-US" altLang="zh-TW" dirty="0"/>
            </a:br>
            <a:r>
              <a:rPr lang="en-US" altLang="zh-TW" dirty="0"/>
              <a:t>    width: 300px;</a:t>
            </a:r>
            <a:br>
              <a:rPr lang="en-US" altLang="zh-TW" dirty="0"/>
            </a:br>
            <a:r>
              <a:rPr lang="en-US" altLang="zh-TW" dirty="0"/>
              <a:t>    height: 100px;</a:t>
            </a:r>
            <a:br>
              <a:rPr lang="en-US" altLang="zh-TW" dirty="0"/>
            </a:br>
            <a:r>
              <a:rPr lang="en-US" altLang="zh-TW" dirty="0"/>
              <a:t>    </a:t>
            </a:r>
            <a:r>
              <a:rPr lang="en-US" altLang="zh-TW" dirty="0" smtClean="0"/>
              <a:t>padding:5px 10px;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/>
              <a:t>    </a:t>
            </a:r>
            <a:r>
              <a:rPr lang="en-US" altLang="zh-TW" dirty="0">
                <a:solidFill>
                  <a:schemeClr val="accent1"/>
                </a:solidFill>
              </a:rPr>
              <a:t>box-sizing: border-box</a:t>
            </a:r>
            <a:r>
              <a:rPr lang="en-US" altLang="zh-TW" dirty="0"/>
              <a:t>;</a:t>
            </a:r>
            <a:br>
              <a:rPr lang="en-US" altLang="zh-TW" dirty="0"/>
            </a:br>
            <a:r>
              <a:rPr lang="en-US" altLang="zh-TW" dirty="0"/>
              <a:t>}</a:t>
            </a:r>
            <a:endParaRPr lang="en-US" altLang="zh-TW" sz="2400" spc="60" dirty="0">
              <a:solidFill>
                <a:srgbClr val="737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9" name="圖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6020" y="3266596"/>
            <a:ext cx="4093682" cy="1850364"/>
          </a:xfrm>
          <a:prstGeom prst="rect">
            <a:avLst/>
          </a:prstGeom>
        </p:spPr>
      </p:pic>
      <p:cxnSp>
        <p:nvCxnSpPr>
          <p:cNvPr id="23" name="直線單箭頭接點 22"/>
          <p:cNvCxnSpPr/>
          <p:nvPr/>
        </p:nvCxnSpPr>
        <p:spPr>
          <a:xfrm>
            <a:off x="6355080" y="5406390"/>
            <a:ext cx="3783330" cy="0"/>
          </a:xfrm>
          <a:prstGeom prst="straightConnector1">
            <a:avLst/>
          </a:prstGeom>
          <a:ln w="762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字方塊 26"/>
          <p:cNvSpPr txBox="1"/>
          <p:nvPr/>
        </p:nvSpPr>
        <p:spPr>
          <a:xfrm>
            <a:off x="7717209" y="5543895"/>
            <a:ext cx="10590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300px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32" name="直線單箭頭接點 31"/>
          <p:cNvCxnSpPr/>
          <p:nvPr/>
        </p:nvCxnSpPr>
        <p:spPr>
          <a:xfrm>
            <a:off x="10349702" y="3440430"/>
            <a:ext cx="0" cy="1577340"/>
          </a:xfrm>
          <a:prstGeom prst="straightConnector1">
            <a:avLst/>
          </a:prstGeom>
          <a:ln w="571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字方塊 32"/>
          <p:cNvSpPr txBox="1"/>
          <p:nvPr/>
        </p:nvSpPr>
        <p:spPr>
          <a:xfrm>
            <a:off x="10576976" y="3998267"/>
            <a:ext cx="10590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100px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8625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dirty="0"/>
              <a:t>頭疼</a:t>
            </a:r>
            <a:r>
              <a:rPr lang="zh-TW" altLang="en-US" sz="2800" dirty="0" smtClean="0"/>
              <a:t>的</a:t>
            </a:r>
            <a:r>
              <a:rPr lang="en-US" altLang="zh-TW" sz="2800" dirty="0" smtClean="0"/>
              <a:t>display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為什麼有些標籤可以設定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padding</a:t>
            </a: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、長</a:t>
            </a:r>
            <a:r>
              <a:rPr lang="zh-TW" altLang="en-US" sz="2400" spc="60" dirty="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寬，有些不行？</a:t>
            </a:r>
            <a:endParaRPr lang="en-US" altLang="zh-TW" sz="2400" spc="60" dirty="0">
              <a:solidFill>
                <a:srgbClr val="737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置中什麼時候要用 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margin:0 auto </a:t>
            </a:r>
            <a:r>
              <a:rPr lang="zh-TW" altLang="en-US" sz="2400" spc="6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還是 </a:t>
            </a:r>
            <a:r>
              <a:rPr lang="en-US" altLang="zh-TW" sz="2400" spc="6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text-align:center</a:t>
            </a:r>
            <a:r>
              <a:rPr lang="zh-TW" altLang="en-US" sz="2400" spc="60" smtClean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？</a:t>
            </a:r>
            <a:endParaRPr lang="zh-TW" altLang="en-US" sz="2400" spc="60" dirty="0">
              <a:solidFill>
                <a:srgbClr val="737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5748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dirty="0"/>
              <a:t>頭疼</a:t>
            </a:r>
            <a:r>
              <a:rPr lang="zh-TW" altLang="en-US" sz="2800" dirty="0" smtClean="0"/>
              <a:t>的</a:t>
            </a:r>
            <a:r>
              <a:rPr lang="en-US" altLang="zh-TW" sz="2800" dirty="0" smtClean="0"/>
              <a:t>display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60000"/>
              </a:lnSpc>
            </a:pP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每一種網頁元素都會有</a:t>
            </a:r>
            <a: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html</a:t>
            </a: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為它預設的</a:t>
            </a:r>
            <a: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display</a:t>
            </a: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屬性。</a:t>
            </a:r>
            <a: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分為</a:t>
            </a:r>
            <a: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inline element</a:t>
            </a: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以及</a:t>
            </a:r>
            <a: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block-level element</a:t>
            </a: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600" spc="60" dirty="0">
              <a:solidFill>
                <a:srgbClr val="737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60000"/>
              </a:lnSpc>
            </a:pPr>
            <a:r>
              <a:rPr lang="en-US" altLang="zh-TW" b="1" dirty="0">
                <a:hlinkClick r:id="rId3"/>
              </a:rPr>
              <a:t>inline </a:t>
            </a:r>
            <a:r>
              <a:rPr lang="en-US" altLang="zh-TW" b="1" dirty="0" smtClean="0">
                <a:hlinkClick r:id="rId3"/>
              </a:rPr>
              <a:t>element</a:t>
            </a:r>
            <a:r>
              <a:rPr lang="zh-TW" altLang="en-US" b="1" dirty="0" smtClean="0"/>
              <a:t> </a:t>
            </a:r>
            <a:r>
              <a:rPr lang="en-US" altLang="zh-TW" sz="2600" b="1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en-US" altLang="zh-TW" sz="2600" b="1" spc="60" dirty="0" err="1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display:inline</a:t>
            </a:r>
            <a:r>
              <a:rPr lang="en-US" altLang="zh-TW" sz="2600" b="1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br>
              <a:rPr lang="en-US" altLang="zh-TW" sz="2600" b="1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會自適應內容大小。</a:t>
            </a:r>
            <a: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不能設定</a:t>
            </a:r>
            <a: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width</a:t>
            </a: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height</a:t>
            </a: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margin</a:t>
            </a: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background-</a:t>
            </a:r>
            <a:r>
              <a:rPr lang="en-US" altLang="zh-TW" sz="2600" spc="60" dirty="0" err="1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img</a:t>
            </a: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等。</a:t>
            </a:r>
            <a: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如：</a:t>
            </a:r>
            <a: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</a:t>
            </a: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span</a:t>
            </a: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600" spc="60" dirty="0" err="1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img</a:t>
            </a:r>
            <a: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</a:t>
            </a:r>
            <a:b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600" spc="60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置中方式為</a:t>
            </a:r>
            <a:r>
              <a:rPr lang="en-US" altLang="zh-TW" sz="2600" spc="60" dirty="0" err="1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text-align:center</a:t>
            </a:r>
            <a:endParaRPr lang="en-US" altLang="zh-TW" sz="2600" spc="60" dirty="0">
              <a:solidFill>
                <a:schemeClr val="accent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20000"/>
              </a:lnSpc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1494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dirty="0"/>
              <a:t>頭疼</a:t>
            </a:r>
            <a:r>
              <a:rPr lang="zh-TW" altLang="en-US" sz="2800" dirty="0" smtClean="0"/>
              <a:t>的</a:t>
            </a:r>
            <a:r>
              <a:rPr lang="en-US" altLang="zh-TW" sz="2800" dirty="0" smtClean="0"/>
              <a:t>display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TW" b="1" dirty="0" smtClean="0">
                <a:hlinkClick r:id="rId3"/>
              </a:rPr>
              <a:t>block-level element</a:t>
            </a:r>
            <a:r>
              <a:rPr lang="zh-TW" altLang="en-US" b="1" dirty="0" smtClean="0"/>
              <a:t>　</a:t>
            </a:r>
            <a:r>
              <a:rPr lang="en-US" altLang="zh-TW" sz="2400" b="1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(</a:t>
            </a:r>
            <a:r>
              <a:rPr lang="en-US" altLang="zh-TW" sz="2400" b="1" spc="60" dirty="0" err="1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display:block</a:t>
            </a:r>
            <a:r>
              <a:rPr lang="en-US" altLang="zh-TW" sz="2400" b="1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預設會佔滿父元素的寬度，所以可能會換行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如：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div</a:t>
            </a: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p</a:t>
            </a: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400" spc="60" dirty="0" err="1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ul</a:t>
            </a: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li</a:t>
            </a: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h1</a:t>
            </a:r>
            <a:r>
              <a:rPr lang="zh-TW" altLang="en-US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4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h2…</a:t>
            </a:r>
          </a:p>
          <a:p>
            <a:pPr>
              <a:lnSpc>
                <a:spcPct val="150000"/>
              </a:lnSpc>
            </a:pPr>
            <a:r>
              <a:rPr lang="zh-TW" altLang="en-US" sz="2400" spc="60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置中方式為</a:t>
            </a:r>
            <a:r>
              <a:rPr lang="en-US" altLang="zh-TW" sz="2400" spc="60" dirty="0" err="1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margin:auto</a:t>
            </a:r>
            <a:r>
              <a:rPr lang="en-US" altLang="zh-TW" sz="2400" spc="60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;</a:t>
            </a:r>
          </a:p>
          <a:p>
            <a:pPr>
              <a:lnSpc>
                <a:spcPct val="150000"/>
              </a:lnSpc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34723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通常首頁檔名為</a:t>
            </a:r>
            <a:r>
              <a:rPr lang="en-US" altLang="zh-TW" dirty="0" err="1" smtClean="0"/>
              <a:t>Index.xxx</a:t>
            </a:r>
            <a:r>
              <a:rPr lang="zh-TW" altLang="en-US" dirty="0" smtClean="0"/>
              <a:t>、</a:t>
            </a:r>
            <a:r>
              <a:rPr lang="en-US" altLang="zh-TW" dirty="0" err="1" smtClean="0"/>
              <a:t>default.xxx</a:t>
            </a:r>
            <a:endParaRPr lang="zh-TW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006" y="3363263"/>
            <a:ext cx="2208395" cy="2208395"/>
          </a:xfrm>
          <a:prstGeom prst="rect">
            <a:avLst/>
          </a:prstGeom>
        </p:spPr>
      </p:pic>
      <p:sp>
        <p:nvSpPr>
          <p:cNvPr id="6" name="標題 2"/>
          <p:cNvSpPr txBox="1">
            <a:spLocks/>
          </p:cNvSpPr>
          <p:nvPr/>
        </p:nvSpPr>
        <p:spPr>
          <a:xfrm>
            <a:off x="1434239" y="5604216"/>
            <a:ext cx="3301930" cy="1067258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600" b="1" kern="1200">
                <a:solidFill>
                  <a:schemeClr val="bg2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TW" sz="2400" b="0" dirty="0" smtClean="0"/>
              <a:t>Index.html</a:t>
            </a:r>
            <a:endParaRPr lang="zh-TW" altLang="en-US" sz="2400" b="0" dirty="0"/>
          </a:p>
        </p:txBody>
      </p:sp>
      <p:sp>
        <p:nvSpPr>
          <p:cNvPr id="8" name="圓角矩形 7"/>
          <p:cNvSpPr/>
          <p:nvPr/>
        </p:nvSpPr>
        <p:spPr>
          <a:xfrm>
            <a:off x="5438541" y="2563235"/>
            <a:ext cx="2242912" cy="84166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網頁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圓角矩形 8"/>
          <p:cNvSpPr/>
          <p:nvPr/>
        </p:nvSpPr>
        <p:spPr>
          <a:xfrm>
            <a:off x="5438538" y="3565275"/>
            <a:ext cx="2242912" cy="84166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網頁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圓角矩形 9"/>
          <p:cNvSpPr/>
          <p:nvPr/>
        </p:nvSpPr>
        <p:spPr>
          <a:xfrm>
            <a:off x="5438538" y="4632473"/>
            <a:ext cx="2242912" cy="84166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網頁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圓角矩形 10"/>
          <p:cNvSpPr/>
          <p:nvPr/>
        </p:nvSpPr>
        <p:spPr>
          <a:xfrm>
            <a:off x="5438538" y="5639149"/>
            <a:ext cx="2242912" cy="84166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網頁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5" name="直線接點 14"/>
          <p:cNvCxnSpPr>
            <a:stCxn id="5" idx="3"/>
            <a:endCxn id="8" idx="1"/>
          </p:cNvCxnSpPr>
          <p:nvPr/>
        </p:nvCxnSpPr>
        <p:spPr>
          <a:xfrm flipV="1">
            <a:off x="4189401" y="2984067"/>
            <a:ext cx="1249140" cy="1483394"/>
          </a:xfrm>
          <a:prstGeom prst="line">
            <a:avLst/>
          </a:prstGeom>
          <a:ln w="571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接點 15"/>
          <p:cNvCxnSpPr>
            <a:stCxn id="5" idx="3"/>
            <a:endCxn id="9" idx="1"/>
          </p:cNvCxnSpPr>
          <p:nvPr/>
        </p:nvCxnSpPr>
        <p:spPr>
          <a:xfrm flipV="1">
            <a:off x="4189401" y="3986107"/>
            <a:ext cx="1249137" cy="481354"/>
          </a:xfrm>
          <a:prstGeom prst="line">
            <a:avLst/>
          </a:prstGeom>
          <a:ln w="571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接點 18"/>
          <p:cNvCxnSpPr>
            <a:stCxn id="5" idx="3"/>
            <a:endCxn id="10" idx="1"/>
          </p:cNvCxnSpPr>
          <p:nvPr/>
        </p:nvCxnSpPr>
        <p:spPr>
          <a:xfrm>
            <a:off x="4189401" y="4467461"/>
            <a:ext cx="1249137" cy="585844"/>
          </a:xfrm>
          <a:prstGeom prst="line">
            <a:avLst/>
          </a:prstGeom>
          <a:ln w="571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接點 21"/>
          <p:cNvCxnSpPr>
            <a:stCxn id="5" idx="3"/>
            <a:endCxn id="11" idx="1"/>
          </p:cNvCxnSpPr>
          <p:nvPr/>
        </p:nvCxnSpPr>
        <p:spPr>
          <a:xfrm>
            <a:off x="4189401" y="4467461"/>
            <a:ext cx="1249137" cy="1592520"/>
          </a:xfrm>
          <a:prstGeom prst="line">
            <a:avLst/>
          </a:prstGeom>
          <a:ln w="571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圓角矩形 27"/>
          <p:cNvSpPr/>
          <p:nvPr/>
        </p:nvSpPr>
        <p:spPr>
          <a:xfrm>
            <a:off x="8930587" y="4214087"/>
            <a:ext cx="1710645" cy="84166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網頁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3-1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3" name="圓角矩形 32"/>
          <p:cNvSpPr/>
          <p:nvPr/>
        </p:nvSpPr>
        <p:spPr>
          <a:xfrm>
            <a:off x="8930587" y="5218317"/>
            <a:ext cx="1710645" cy="84166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網頁</a:t>
            </a:r>
            <a:r>
              <a:rPr lang="en-US" altLang="zh-TW" sz="24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3-2</a:t>
            </a:r>
            <a:endParaRPr lang="zh-TW" altLang="en-US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36" name="直線接點 35"/>
          <p:cNvCxnSpPr>
            <a:stCxn id="10" idx="3"/>
            <a:endCxn id="28" idx="1"/>
          </p:cNvCxnSpPr>
          <p:nvPr/>
        </p:nvCxnSpPr>
        <p:spPr>
          <a:xfrm flipV="1">
            <a:off x="7681450" y="4634919"/>
            <a:ext cx="1249137" cy="418386"/>
          </a:xfrm>
          <a:prstGeom prst="line">
            <a:avLst/>
          </a:prstGeom>
          <a:ln w="571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接點 38"/>
          <p:cNvCxnSpPr>
            <a:stCxn id="10" idx="3"/>
            <a:endCxn id="33" idx="1"/>
          </p:cNvCxnSpPr>
          <p:nvPr/>
        </p:nvCxnSpPr>
        <p:spPr>
          <a:xfrm>
            <a:off x="7681450" y="5053305"/>
            <a:ext cx="1249137" cy="585844"/>
          </a:xfrm>
          <a:prstGeom prst="line">
            <a:avLst/>
          </a:prstGeom>
          <a:ln w="571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1512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dirty="0"/>
              <a:t>頭疼</a:t>
            </a:r>
            <a:r>
              <a:rPr lang="zh-TW" altLang="en-US" sz="2800" dirty="0" smtClean="0"/>
              <a:t>的</a:t>
            </a:r>
            <a:r>
              <a:rPr lang="en-US" altLang="zh-TW" sz="2800" dirty="0" smtClean="0"/>
              <a:t>display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200000"/>
              </a:lnSpc>
            </a:pPr>
            <a:r>
              <a:rPr lang="en-US" altLang="zh-TW" sz="2600" b="1" dirty="0" smtClean="0"/>
              <a:t>display</a:t>
            </a:r>
            <a:r>
              <a:rPr lang="en-US" altLang="zh-TW" sz="2600" b="1" dirty="0"/>
              <a:t>: inline-block</a:t>
            </a:r>
            <a:r>
              <a:rPr lang="en-US" altLang="zh-TW" b="1" dirty="0"/>
              <a:t> 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外在像</a:t>
            </a:r>
            <a: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inline</a:t>
            </a: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不會換行且會自適應大小，</a:t>
            </a:r>
            <a: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內在像</a:t>
            </a:r>
            <a: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block</a:t>
            </a: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可以設定</a:t>
            </a:r>
            <a: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width</a:t>
            </a: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height</a:t>
            </a: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margin</a:t>
            </a: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background-</a:t>
            </a:r>
            <a:r>
              <a:rPr lang="en-US" altLang="zh-TW" sz="2600" spc="60" dirty="0" err="1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img</a:t>
            </a:r>
            <a:r>
              <a:rPr lang="en-US" altLang="zh-TW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</a:t>
            </a:r>
            <a:r>
              <a:rPr lang="zh-TW" altLang="en-US" sz="2600" spc="60" dirty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等參數。</a:t>
            </a:r>
            <a:endParaRPr lang="en-US" altLang="zh-TW" sz="2600" spc="60" dirty="0">
              <a:solidFill>
                <a:srgbClr val="73737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200000"/>
              </a:lnSpc>
            </a:pPr>
            <a:r>
              <a:rPr lang="zh-TW" altLang="en-US" sz="2600" spc="60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可以在</a:t>
            </a:r>
            <a:r>
              <a:rPr lang="en-US" altLang="zh-TW" sz="2600" spc="60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block</a:t>
            </a:r>
            <a:r>
              <a:rPr lang="zh-TW" altLang="en-US" sz="2600" spc="60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2600" spc="60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element</a:t>
            </a:r>
            <a:r>
              <a:rPr lang="zh-TW" altLang="en-US" sz="2600" spc="60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設為</a:t>
            </a:r>
            <a:r>
              <a:rPr lang="en-US" altLang="zh-TW" sz="2600" spc="60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inline block </a:t>
            </a:r>
            <a:r>
              <a:rPr lang="zh-TW" altLang="en-US" sz="2600" spc="60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使用</a:t>
            </a:r>
            <a:r>
              <a:rPr lang="en-US" altLang="zh-TW" sz="2600" spc="60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text-align</a:t>
            </a:r>
            <a:r>
              <a:rPr lang="zh-TW" altLang="en-US" sz="2600" spc="60" dirty="0">
                <a:solidFill>
                  <a:schemeClr val="accent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置中</a:t>
            </a:r>
          </a:p>
          <a:p>
            <a:pPr>
              <a:lnSpc>
                <a:spcPct val="120000"/>
              </a:lnSpc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96995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TW" altLang="en-US" sz="2800" dirty="0"/>
              <a:t>頭疼</a:t>
            </a:r>
            <a:r>
              <a:rPr lang="zh-TW" altLang="en-US" sz="2800" dirty="0" smtClean="0"/>
              <a:t>的</a:t>
            </a:r>
            <a:r>
              <a:rPr lang="en-US" altLang="zh-TW" sz="2800" dirty="0" smtClean="0"/>
              <a:t>display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altLang="zh-TW" b="1" dirty="0" smtClean="0"/>
              <a:t>d</a:t>
            </a:r>
            <a:r>
              <a:rPr lang="en-US" altLang="zh-TW" dirty="0" smtClean="0"/>
              <a:t>i</a:t>
            </a:r>
            <a:r>
              <a:rPr lang="en-US" altLang="zh-TW" b="1" dirty="0" smtClean="0"/>
              <a:t>splay</a:t>
            </a:r>
            <a:r>
              <a:rPr lang="en-US" altLang="zh-TW" b="1" dirty="0"/>
              <a:t>: </a:t>
            </a:r>
            <a:r>
              <a:rPr lang="en-US" altLang="zh-TW" b="1" dirty="0" smtClean="0"/>
              <a:t>table</a:t>
            </a:r>
          </a:p>
          <a:p>
            <a:pPr>
              <a:lnSpc>
                <a:spcPct val="200000"/>
              </a:lnSpc>
            </a:pPr>
            <a:r>
              <a:rPr lang="en-US" altLang="zh-TW" b="1" dirty="0" err="1" smtClean="0"/>
              <a:t>display:table-cell</a:t>
            </a:r>
            <a:r>
              <a:rPr lang="en-US" altLang="zh-TW" b="1" dirty="0"/>
              <a:t/>
            </a:r>
            <a:br>
              <a:rPr lang="en-US" altLang="zh-TW" b="1" dirty="0"/>
            </a:br>
            <a:r>
              <a:rPr lang="en-US" altLang="zh-TW" b="1" dirty="0"/>
              <a:t>vertical-align: middle;</a:t>
            </a:r>
            <a:endParaRPr lang="zh-TW" altLang="en-US" b="1" dirty="0"/>
          </a:p>
        </p:txBody>
      </p:sp>
    </p:spTree>
    <p:extLst>
      <p:ext uri="{BB962C8B-B14F-4D97-AF65-F5344CB8AC3E}">
        <p14:creationId xmlns:p14="http://schemas.microsoft.com/office/powerpoint/2010/main" val="2718982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當網頁跑到手機上會</a:t>
            </a:r>
            <a:r>
              <a:rPr lang="en-US" altLang="zh-TW" dirty="0" smtClean="0"/>
              <a:t>…</a:t>
            </a:r>
            <a:endParaRPr lang="zh-TW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3"/>
          <a:srcRect b="2334"/>
          <a:stretch/>
        </p:blipFill>
        <p:spPr>
          <a:xfrm>
            <a:off x="4752876" y="2409952"/>
            <a:ext cx="2516254" cy="4299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312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圓角矩形 4"/>
          <p:cNvSpPr/>
          <p:nvPr/>
        </p:nvSpPr>
        <p:spPr>
          <a:xfrm rot="20974016">
            <a:off x="2572813" y="2982673"/>
            <a:ext cx="5766501" cy="1535528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4000" dirty="0" smtClean="0">
                <a:solidFill>
                  <a:schemeClr val="bg1">
                    <a:lumMod val="95000"/>
                  </a:schemeClr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RWD</a:t>
            </a:r>
            <a:r>
              <a:rPr lang="zh-TW" altLang="en-US" sz="4000" dirty="0" smtClean="0">
                <a:solidFill>
                  <a:schemeClr val="bg1">
                    <a:lumMod val="95000"/>
                  </a:schemeClr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版型、框架</a:t>
            </a:r>
            <a:endParaRPr lang="zh-TW" altLang="en-US" sz="4000" dirty="0">
              <a:solidFill>
                <a:schemeClr val="bg1">
                  <a:lumMod val="95000"/>
                </a:schemeClr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7391532" y="1821875"/>
            <a:ext cx="2500614" cy="250678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/>
          <a:p>
            <a:r>
              <a:rPr lang="zh-TW" altLang="en-US" sz="4000" dirty="0" smtClean="0">
                <a:solidFill>
                  <a:schemeClr val="bg2">
                    <a:lumMod val="50000"/>
                  </a:schemeClr>
                </a:solidFill>
                <a:latin typeface="華康刷刷體W7" panose="020B0709000000000000" pitchFamily="49" charset="-120"/>
                <a:ea typeface="華康刷刷體W7" panose="020B0709000000000000" pitchFamily="49" charset="-120"/>
              </a:rPr>
              <a:t>下一堂</a:t>
            </a:r>
            <a:endParaRPr lang="zh-TW" altLang="en-US" sz="4000" dirty="0">
              <a:solidFill>
                <a:schemeClr val="bg2">
                  <a:lumMod val="50000"/>
                </a:schemeClr>
              </a:solidFill>
              <a:latin typeface="華康刷刷體W7" panose="020B0709000000000000" pitchFamily="49" charset="-120"/>
              <a:ea typeface="華康刷刷體W7" panose="020B07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3044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altLang="zh-TW" sz="1800" dirty="0" smtClean="0"/>
              <a:t>&lt;!DOCTYPE html&gt;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altLang="zh-TW" sz="1800" dirty="0" smtClean="0"/>
              <a:t>&lt;html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altLang="zh-TW" sz="1800" dirty="0" smtClean="0"/>
              <a:t>&lt;head&gt;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altLang="zh-TW" sz="1800" dirty="0" smtClean="0"/>
              <a:t>  &lt;meta charset="UTF-8"&gt;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altLang="zh-TW" sz="1800" dirty="0" smtClean="0"/>
              <a:t>  &lt;title&gt;Document&lt;/title&gt;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altLang="zh-TW" sz="1800" dirty="0" smtClean="0"/>
              <a:t>&lt;/head&gt;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altLang="zh-TW" sz="1800" dirty="0" smtClean="0"/>
              <a:t>&lt;body&gt;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altLang="zh-TW" sz="1800" dirty="0" smtClean="0"/>
              <a:t>&lt;/body&gt;</a:t>
            </a:r>
          </a:p>
          <a:p>
            <a:pPr marL="0" indent="0">
              <a:lnSpc>
                <a:spcPct val="100000"/>
              </a:lnSpc>
              <a:spcAft>
                <a:spcPts val="600"/>
              </a:spcAft>
              <a:buNone/>
            </a:pPr>
            <a:r>
              <a:rPr lang="en-US" altLang="zh-TW" sz="1800" dirty="0" smtClean="0"/>
              <a:t>&lt;/html&gt;</a:t>
            </a:r>
            <a:endParaRPr lang="en-US" altLang="zh-TW" sz="1800" dirty="0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基本的</a:t>
            </a:r>
            <a:r>
              <a:rPr lang="en-US" altLang="zh-TW" smtClean="0"/>
              <a:t>HTML</a:t>
            </a:r>
            <a:r>
              <a:rPr lang="zh-TW" altLang="en-US" smtClean="0"/>
              <a:t>架構 </a:t>
            </a:r>
            <a:r>
              <a:rPr lang="en-US" altLang="zh-TW" smtClean="0"/>
              <a:t>&lt;html&gt; </a:t>
            </a:r>
            <a:r>
              <a:rPr lang="zh-TW" altLang="en-US" smtClean="0"/>
              <a:t>包含</a:t>
            </a:r>
            <a:r>
              <a:rPr lang="en-US" altLang="zh-TW" smtClean="0"/>
              <a:t>&lt;head&gt;</a:t>
            </a:r>
            <a:r>
              <a:rPr lang="zh-TW" altLang="en-US" smtClean="0"/>
              <a:t>和</a:t>
            </a:r>
            <a:r>
              <a:rPr lang="en-US" altLang="zh-TW" smtClean="0"/>
              <a:t>&lt;body&gt;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46134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HTML</a:t>
            </a:r>
            <a:r>
              <a:rPr lang="zh-TW" altLang="en-US" dirty="0" smtClean="0"/>
              <a:t> 標籤依照用途大致分為「內容」 、 「區塊」</a:t>
            </a:r>
            <a:endParaRPr lang="zh-TW" altLang="en-US" dirty="0"/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0321" y="2550160"/>
            <a:ext cx="4832358" cy="3352800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0531" y="2550160"/>
            <a:ext cx="2608106" cy="3503045"/>
          </a:xfrm>
          <a:prstGeom prst="rect">
            <a:avLst/>
          </a:prstGeom>
        </p:spPr>
      </p:pic>
      <p:sp>
        <p:nvSpPr>
          <p:cNvPr id="6" name="內容版面配置區 7"/>
          <p:cNvSpPr txBox="1">
            <a:spLocks/>
          </p:cNvSpPr>
          <p:nvPr/>
        </p:nvSpPr>
        <p:spPr>
          <a:xfrm>
            <a:off x="6918738" y="6085301"/>
            <a:ext cx="3091692" cy="5507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Char char="•"/>
              <a:defRPr sz="2400" kern="1200" spc="60" baseline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1200"/>
              </a:spcBef>
              <a:spcAft>
                <a:spcPts val="1800"/>
              </a:spcAft>
              <a:buFont typeface="Arial" panose="020B0604020202020204" pitchFamily="34" charset="0"/>
              <a:buChar char="•"/>
              <a:defRPr sz="2400" kern="1200" spc="60" baseline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1200"/>
              </a:spcBef>
              <a:spcAft>
                <a:spcPts val="1800"/>
              </a:spcAft>
              <a:buFont typeface="Arial" panose="020B0604020202020204" pitchFamily="34" charset="0"/>
              <a:buChar char="•"/>
              <a:defRPr sz="2000" kern="1200" spc="60" baseline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1200"/>
              </a:spcBef>
              <a:spcAft>
                <a:spcPts val="1800"/>
              </a:spcAft>
              <a:buFont typeface="Arial" panose="020B0604020202020204" pitchFamily="34" charset="0"/>
              <a:buChar char="•"/>
              <a:defRPr sz="1800" kern="1200" spc="60" baseline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1200"/>
              </a:spcBef>
              <a:spcAft>
                <a:spcPts val="1800"/>
              </a:spcAft>
              <a:buFont typeface="Arial" panose="020B0604020202020204" pitchFamily="34" charset="0"/>
              <a:buChar char="•"/>
              <a:defRPr sz="1800" kern="1200" spc="60" baseline="0">
                <a:solidFill>
                  <a:srgbClr val="737373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TW" altLang="en-US" dirty="0" smtClean="0"/>
              <a:t>將網頁分成不同區塊</a:t>
            </a:r>
            <a:endParaRPr lang="zh-TW" altLang="en-US" dirty="0"/>
          </a:p>
        </p:txBody>
      </p:sp>
      <p:sp>
        <p:nvSpPr>
          <p:cNvPr id="11" name="內容版面配置區 7"/>
          <p:cNvSpPr>
            <a:spLocks noGrp="1"/>
          </p:cNvSpPr>
          <p:nvPr>
            <p:ph idx="1"/>
          </p:nvPr>
        </p:nvSpPr>
        <p:spPr>
          <a:xfrm>
            <a:off x="1968140" y="6053205"/>
            <a:ext cx="4236720" cy="5507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dirty="0" smtClean="0"/>
              <a:t>文字、段落、圖片、多媒體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9142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  <a:spcBef>
                <a:spcPts val="1800"/>
              </a:spcBef>
            </a:pPr>
            <a:r>
              <a:rPr lang="zh-TW" altLang="en-US" dirty="0" smtClean="0"/>
              <a:t>每個標籤可以設定</a:t>
            </a:r>
            <a:r>
              <a:rPr lang="zh-TW" altLang="en-US" dirty="0" smtClean="0">
                <a:solidFill>
                  <a:schemeClr val="accent1"/>
                </a:solidFill>
              </a:rPr>
              <a:t>多個</a:t>
            </a:r>
            <a:r>
              <a:rPr lang="en-US" altLang="zh-TW" dirty="0" smtClean="0">
                <a:solidFill>
                  <a:schemeClr val="accent1"/>
                </a:solidFill>
              </a:rPr>
              <a:t>class</a:t>
            </a:r>
            <a:r>
              <a:rPr lang="zh-TW" altLang="en-US" dirty="0" smtClean="0"/>
              <a:t>、跟</a:t>
            </a:r>
            <a:r>
              <a:rPr lang="zh-TW" altLang="en-US" dirty="0" smtClean="0">
                <a:solidFill>
                  <a:schemeClr val="accent1"/>
                </a:solidFill>
              </a:rPr>
              <a:t>一個</a:t>
            </a:r>
            <a:r>
              <a:rPr lang="en-US" altLang="zh-TW" dirty="0" smtClean="0">
                <a:solidFill>
                  <a:schemeClr val="accent1"/>
                </a:solidFill>
              </a:rPr>
              <a:t>id</a:t>
            </a:r>
          </a:p>
          <a:p>
            <a:pPr>
              <a:lnSpc>
                <a:spcPct val="120000"/>
              </a:lnSpc>
              <a:spcBef>
                <a:spcPts val="1800"/>
              </a:spcBef>
            </a:pPr>
            <a:r>
              <a:rPr lang="en-US" altLang="zh-TW" dirty="0" smtClean="0"/>
              <a:t>CSS</a:t>
            </a:r>
            <a:r>
              <a:rPr lang="zh-TW" altLang="en-US" dirty="0" smtClean="0"/>
              <a:t>可以告訴特定的「標籤名稱」、「</a:t>
            </a:r>
            <a:r>
              <a:rPr lang="en-US" altLang="zh-TW" dirty="0" smtClean="0"/>
              <a:t>class</a:t>
            </a:r>
            <a:r>
              <a:rPr lang="zh-TW" altLang="en-US" dirty="0" smtClean="0"/>
              <a:t>名稱」、「</a:t>
            </a:r>
            <a:r>
              <a:rPr lang="en-US" altLang="zh-TW" dirty="0" smtClean="0"/>
              <a:t>id</a:t>
            </a:r>
            <a:r>
              <a:rPr lang="zh-TW" altLang="en-US" dirty="0" smtClean="0"/>
              <a:t>名稱」應該長什麼樣子</a:t>
            </a:r>
            <a:r>
              <a:rPr lang="en-US" altLang="zh-TW" dirty="0" smtClean="0"/>
              <a:t>(</a:t>
            </a:r>
            <a:r>
              <a:rPr lang="zh-TW" altLang="en-US" dirty="0" smtClean="0"/>
              <a:t>大小、顏色、位置</a:t>
            </a:r>
            <a:r>
              <a:rPr lang="en-US" altLang="zh-TW" dirty="0" smtClean="0"/>
              <a:t>)</a:t>
            </a:r>
          </a:p>
          <a:p>
            <a:pPr>
              <a:lnSpc>
                <a:spcPct val="120000"/>
              </a:lnSpc>
              <a:spcBef>
                <a:spcPts val="1800"/>
              </a:spcBef>
            </a:pPr>
            <a:r>
              <a:rPr lang="en-US" altLang="zh-TW" dirty="0" smtClean="0"/>
              <a:t>&lt;</a:t>
            </a:r>
            <a:r>
              <a:rPr lang="zh-TW" altLang="en-US" dirty="0" smtClean="0"/>
              <a:t>標籤名稱 </a:t>
            </a:r>
            <a:r>
              <a:rPr lang="en-US" altLang="zh-TW" dirty="0" smtClean="0"/>
              <a:t>class=“</a:t>
            </a:r>
            <a:r>
              <a:rPr lang="en-US" altLang="zh-TW" dirty="0" err="1" smtClean="0"/>
              <a:t>XD”id</a:t>
            </a:r>
            <a:r>
              <a:rPr lang="en-US" altLang="zh-TW" dirty="0" smtClean="0"/>
              <a:t>=“</a:t>
            </a:r>
            <a:r>
              <a:rPr lang="en-US" altLang="zh-TW" dirty="0" err="1" smtClean="0"/>
              <a:t>Orz</a:t>
            </a:r>
            <a:r>
              <a:rPr lang="en-US" altLang="zh-TW" dirty="0" smtClean="0"/>
              <a:t>”&gt;</a:t>
            </a:r>
            <a:br>
              <a:rPr lang="en-US" altLang="zh-TW" dirty="0" smtClean="0"/>
            </a:br>
            <a:r>
              <a:rPr lang="zh-TW" altLang="en-US" dirty="0" smtClean="0"/>
              <a:t>安安我是一個標籤，我的類別是</a:t>
            </a:r>
            <a:r>
              <a:rPr lang="en-US" altLang="zh-TW" dirty="0" smtClean="0"/>
              <a:t>XD</a:t>
            </a:r>
            <a:r>
              <a:rPr lang="zh-TW" altLang="en-US" dirty="0" smtClean="0"/>
              <a:t>、</a:t>
            </a:r>
            <a:r>
              <a:rPr lang="en-US" altLang="zh-TW" dirty="0" smtClean="0"/>
              <a:t>id</a:t>
            </a:r>
            <a:r>
              <a:rPr lang="zh-TW" altLang="en-US" dirty="0" smtClean="0"/>
              <a:t>是</a:t>
            </a:r>
            <a:r>
              <a:rPr lang="en-US" altLang="zh-TW" dirty="0" err="1" smtClean="0"/>
              <a:t>Orz</a:t>
            </a:r>
            <a:endParaRPr lang="en-US" altLang="zh-TW" dirty="0" smtClean="0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什麼標籤該穿什麼衣服：定義標籤的</a:t>
            </a:r>
            <a:r>
              <a:rPr lang="en-US" altLang="zh-TW" dirty="0" smtClean="0"/>
              <a:t>class</a:t>
            </a:r>
            <a:r>
              <a:rPr lang="zh-TW" altLang="en-US" dirty="0" smtClean="0"/>
              <a:t>和</a:t>
            </a:r>
            <a:r>
              <a:rPr lang="en-US" altLang="zh-TW" dirty="0" smtClean="0"/>
              <a:t>id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94787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跑馬燈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2099</TotalTime>
  <Words>1660</Words>
  <Application>Microsoft Office PowerPoint</Application>
  <PresentationFormat>寬螢幕</PresentationFormat>
  <Paragraphs>379</Paragraphs>
  <Slides>63</Slides>
  <Notes>63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63</vt:i4>
      </vt:variant>
    </vt:vector>
  </HeadingPairs>
  <TitlesOfParts>
    <vt:vector size="71" baseType="lpstr">
      <vt:lpstr>華康刷刷體W7</vt:lpstr>
      <vt:lpstr>華康采風體W3</vt:lpstr>
      <vt:lpstr>微軟正黑體</vt:lpstr>
      <vt:lpstr>新細明體</vt:lpstr>
      <vt:lpstr>Arial</vt:lpstr>
      <vt:lpstr>Calibri</vt:lpstr>
      <vt:lpstr>Calibri Light</vt:lpstr>
      <vt:lpstr>Office 佈景主題</vt:lpstr>
      <vt:lpstr>網頁前端系列</vt:lpstr>
      <vt:lpstr>PowerPoint 簡報</vt:lpstr>
      <vt:lpstr>PowerPoint 簡報</vt:lpstr>
      <vt:lpstr>PowerPoint 簡報</vt:lpstr>
      <vt:lpstr>整個網站是一個資料夾</vt:lpstr>
      <vt:lpstr>通常首頁檔名為Index.xxx、default.xxx</vt:lpstr>
      <vt:lpstr>基本的HTML架構 &lt;html&gt; 包含&lt;head&gt;和&lt;body&gt;</vt:lpstr>
      <vt:lpstr>HTML 標籤依照用途大致分為「內容」 、 「區塊」</vt:lpstr>
      <vt:lpstr>什麼標籤該穿什麼衣服：定義標籤的class和id</vt:lpstr>
      <vt:lpstr>什麼標籤該穿什麼衣服：撰寫CSS規則</vt:lpstr>
      <vt:lpstr>動手時間</vt:lpstr>
      <vt:lpstr>A</vt:lpstr>
      <vt:lpstr>媽！我現在在看同一個網站？ (同個網站使用同個版型)</vt:lpstr>
      <vt:lpstr>兒子！你在瀏覽哪個學校的網站 (同個網站使用同個LOGO)</vt:lpstr>
      <vt:lpstr>爸，第一科大的資管系網站有哪些地方可以逛(導覽列)</vt:lpstr>
      <vt:lpstr>兒子，你們的課表放在課程介紹底下的哪個區塊(側邊欄)</vt:lpstr>
      <vt:lpstr>爸！課表在這邊 (網頁的主要內容)</vt:lpstr>
      <vt:lpstr>兒子，幫我找第一科大的聯絡資料(網頁的底部)</vt:lpstr>
      <vt:lpstr>你們到底在公…</vt:lpstr>
      <vt:lpstr>B</vt:lpstr>
      <vt:lpstr>網站的主題、架構與配色</vt:lpstr>
      <vt:lpstr>網站的主題、架構與配色</vt:lpstr>
      <vt:lpstr>網頁的Logo、導覽列、內容，決定使用的版型</vt:lpstr>
      <vt:lpstr>網頁的Logo、導覽列、內容，決定使用的版型</vt:lpstr>
      <vt:lpstr>網頁的Logo、導覽列、內容，決定使用的版型</vt:lpstr>
      <vt:lpstr>網頁的Logo、導覽列、內容，決定使用的版型</vt:lpstr>
      <vt:lpstr>網站的影音、圖片、字型素材</vt:lpstr>
      <vt:lpstr>網站的影音、圖片、字型素材</vt:lpstr>
      <vt:lpstr>網站的影音、圖片、字型素材</vt:lpstr>
      <vt:lpstr>C</vt:lpstr>
      <vt:lpstr>HTML5 出生之前，有個區塊標籤叫做&lt;div&gt;用來劃分區塊</vt:lpstr>
      <vt:lpstr>HTML5 出生後，將常用的區塊名稱獨立成不同的區塊標籤</vt:lpstr>
      <vt:lpstr>&lt;header&gt;:標題區塊</vt:lpstr>
      <vt:lpstr>&lt;nav&gt;:網站的主導覽列</vt:lpstr>
      <vt:lpstr>&lt;nav&gt;:網站的主導覽列</vt:lpstr>
      <vt:lpstr>&lt;section&gt;、&lt;article&gt;:內容區塊</vt:lpstr>
      <vt:lpstr>&lt;aside&gt;：側邊欄</vt:lpstr>
      <vt:lpstr>&lt;footer&gt;：底部區塊</vt:lpstr>
      <vt:lpstr>D</vt:lpstr>
      <vt:lpstr>動手時間</vt:lpstr>
      <vt:lpstr>區塊標籤的撰寫順序 (HTML)</vt:lpstr>
      <vt:lpstr>動手時間</vt:lpstr>
      <vt:lpstr>Reset CSS 統一標籤在不同瀏覽器上的樣式</vt:lpstr>
      <vt:lpstr>區塊標籤的樣式撰寫順序 (CSS)</vt:lpstr>
      <vt:lpstr>簡單的滑鼠事件樣式規則</vt:lpstr>
      <vt:lpstr>1. 定義每個區塊的長、寬大小</vt:lpstr>
      <vt:lpstr>2-1. 透過浮動設定區塊位置(float)</vt:lpstr>
      <vt:lpstr>2-2. 透過postion設定區塊位置(relative、absolute)</vt:lpstr>
      <vt:lpstr>2-2. 透過postion設定區塊位置(fixed)</vt:lpstr>
      <vt:lpstr>3-1. 設定每個區塊和外面的間隔(margin)</vt:lpstr>
      <vt:lpstr>3-1. 設定每個區塊和外面的間隔(margin)</vt:lpstr>
      <vt:lpstr>3-2. 設定每個區塊和裡面的間隔(padding)</vt:lpstr>
      <vt:lpstr>3-3. Margin 和Padding可以個別設定上下左右的間距</vt:lpstr>
      <vt:lpstr>4-1. 設定邊框、背景樣式</vt:lpstr>
      <vt:lpstr>4-2. 設定文字樣式</vt:lpstr>
      <vt:lpstr>處理 border 和 padding 會增加元件本身的長寬</vt:lpstr>
      <vt:lpstr>頭疼的display</vt:lpstr>
      <vt:lpstr>頭疼的display</vt:lpstr>
      <vt:lpstr>頭疼的display</vt:lpstr>
      <vt:lpstr>頭疼的display</vt:lpstr>
      <vt:lpstr>頭疼的display</vt:lpstr>
      <vt:lpstr>當網頁跑到手機上會…</vt:lpstr>
      <vt:lpstr>下一堂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t</dc:creator>
  <cp:lastModifiedBy>t</cp:lastModifiedBy>
  <cp:revision>812</cp:revision>
  <dcterms:created xsi:type="dcterms:W3CDTF">2017-11-15T20:14:16Z</dcterms:created>
  <dcterms:modified xsi:type="dcterms:W3CDTF">2017-12-05T11:00:49Z</dcterms:modified>
</cp:coreProperties>
</file>