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64" r:id="rId3"/>
    <p:sldId id="347" r:id="rId4"/>
    <p:sldId id="348" r:id="rId5"/>
    <p:sldId id="349" r:id="rId6"/>
    <p:sldId id="350" r:id="rId7"/>
    <p:sldId id="351" r:id="rId8"/>
    <p:sldId id="352" r:id="rId9"/>
    <p:sldId id="353" r:id="rId10"/>
    <p:sldId id="263" r:id="rId11"/>
    <p:sldId id="299" r:id="rId12"/>
    <p:sldId id="354" r:id="rId13"/>
    <p:sldId id="355" r:id="rId14"/>
    <p:sldId id="356" r:id="rId15"/>
    <p:sldId id="357" r:id="rId16"/>
    <p:sldId id="358" r:id="rId17"/>
    <p:sldId id="359" r:id="rId18"/>
    <p:sldId id="360" r:id="rId19"/>
    <p:sldId id="361" r:id="rId20"/>
    <p:sldId id="362" r:id="rId21"/>
    <p:sldId id="363" r:id="rId22"/>
    <p:sldId id="364" r:id="rId23"/>
    <p:sldId id="365" r:id="rId24"/>
    <p:sldId id="366" r:id="rId25"/>
    <p:sldId id="367" r:id="rId26"/>
    <p:sldId id="368" r:id="rId27"/>
    <p:sldId id="369" r:id="rId28"/>
    <p:sldId id="370" r:id="rId29"/>
    <p:sldId id="371" r:id="rId30"/>
    <p:sldId id="372" r:id="rId31"/>
    <p:sldId id="373" r:id="rId3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6E"/>
    <a:srgbClr val="696969"/>
    <a:srgbClr val="EDEDED"/>
    <a:srgbClr val="A2730A"/>
    <a:srgbClr val="F0F0F0"/>
    <a:srgbClr val="A9780B"/>
    <a:srgbClr val="DD6E4B"/>
    <a:srgbClr val="E36B45"/>
    <a:srgbClr val="E15F37"/>
    <a:srgbClr val="AC79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87985" autoAdjust="0"/>
  </p:normalViewPr>
  <p:slideViewPr>
    <p:cSldViewPr snapToGrid="0">
      <p:cViewPr varScale="1">
        <p:scale>
          <a:sx n="78" d="100"/>
          <a:sy n="78" d="100"/>
        </p:scale>
        <p:origin x="101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07FF2-A405-4B0F-9921-8A0ADC8924FC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CEB3C-96BC-4920-83DB-6A63DDBBAD6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95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0031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91958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https://deviceatlas.com/blog/list-of-user-agent-strings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6582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https://www.ibest.com.tw/service/responsive_mobile.php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3949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https://www.ibest.tw/page01.php?na=%E5%9B%9E%E6%87%89%E5%BC%8F%E7%B6%B2%E9%A0%81%E8%A8%AD%E8%A8%88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9856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5821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6359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https://css-tricks.com/snippets/css/media-queries-for-standard-devices/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64747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float</a:t>
            </a:r>
            <a:r>
              <a:rPr lang="zh-TW" altLang="en-US" dirty="0" smtClean="0"/>
              <a:t>、</a:t>
            </a:r>
            <a:r>
              <a:rPr lang="en-US" altLang="zh-TW" dirty="0" smtClean="0"/>
              <a:t>Position</a:t>
            </a:r>
          </a:p>
          <a:p>
            <a:r>
              <a:rPr lang="en-US" altLang="zh-TW" dirty="0" smtClean="0"/>
              <a:t>Width</a:t>
            </a:r>
            <a:r>
              <a:rPr lang="zh-TW" altLang="en-US" dirty="0" smtClean="0"/>
              <a:t>、</a:t>
            </a:r>
            <a:r>
              <a:rPr lang="en-US" altLang="zh-TW" dirty="0" smtClean="0"/>
              <a:t>Margin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3757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6924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7257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https://www.methodandclass.com/article/what-are-the-different-types-of-website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23768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https://www.injerry.com/blog-view.php?PID=3&amp;sn=14</a:t>
            </a:r>
          </a:p>
          <a:p>
            <a:r>
              <a:rPr lang="en-US" altLang="zh-TW" dirty="0" smtClean="0"/>
              <a:t>https://startbootstrap.com/template-categories/all/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58889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https://w3layouts.com/</a:t>
            </a:r>
          </a:p>
          <a:p>
            <a:r>
              <a:rPr lang="en-US" altLang="zh-TW" dirty="0" smtClean="0"/>
              <a:t>https://html5up.net/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56912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7854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7801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7490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9256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3113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水平置中</a:t>
            </a:r>
            <a:endParaRPr lang="en-US" altLang="zh-TW" dirty="0" smtClean="0"/>
          </a:p>
          <a:p>
            <a:r>
              <a:rPr lang="en-US" altLang="zh-TW" dirty="0" smtClean="0"/>
              <a:t>http://prototype-hacker.com/center-things-on-web-page-html-css/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45777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水平置中</a:t>
            </a:r>
            <a:endParaRPr lang="en-US" altLang="zh-TW" dirty="0" smtClean="0"/>
          </a:p>
          <a:p>
            <a:r>
              <a:rPr lang="en-US" altLang="zh-TW" dirty="0" smtClean="0"/>
              <a:t>http://prototype-hacker.com/center-things-on-web-page-html-css/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4619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水平置中</a:t>
            </a:r>
            <a:endParaRPr lang="en-US" altLang="zh-TW" dirty="0" smtClean="0"/>
          </a:p>
          <a:p>
            <a:r>
              <a:rPr lang="en-US" altLang="zh-TW" dirty="0" smtClean="0"/>
              <a:t>http://prototype-hacker.com/center-things-on-web-page-html-css/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51442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878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057073" y="1352145"/>
            <a:ext cx="10077855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cxnSp>
        <p:nvCxnSpPr>
          <p:cNvPr id="16" name="直線接點 15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1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8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0" name="內容版面配置區 2"/>
          <p:cNvSpPr>
            <a:spLocks noGrp="1"/>
          </p:cNvSpPr>
          <p:nvPr>
            <p:ph idx="1"/>
          </p:nvPr>
        </p:nvSpPr>
        <p:spPr>
          <a:xfrm>
            <a:off x="1643068" y="2498936"/>
            <a:ext cx="8949356" cy="4260810"/>
          </a:xfrm>
        </p:spPr>
        <p:txBody>
          <a:bodyPr/>
          <a:lstStyle>
            <a:lvl1pPr>
              <a:lnSpc>
                <a:spcPct val="11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22" name="標題 1"/>
          <p:cNvSpPr>
            <a:spLocks noGrp="1"/>
          </p:cNvSpPr>
          <p:nvPr>
            <p:ph type="title"/>
          </p:nvPr>
        </p:nvSpPr>
        <p:spPr>
          <a:xfrm>
            <a:off x="1416987" y="1503082"/>
            <a:ext cx="9188032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81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0886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1720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9588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2619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56546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57470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8555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63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07657" y="1352145"/>
            <a:ext cx="9976687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手刻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6" name="圓角化同側角落矩形 35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cxnSp>
        <p:nvCxnSpPr>
          <p:cNvPr id="37" name="直線接點 36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1368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325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手刻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7" name="圓角化同側角落矩形 16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sp>
        <p:nvSpPr>
          <p:cNvPr id="18" name="標題 1"/>
          <p:cNvSpPr>
            <a:spLocks noGrp="1"/>
          </p:cNvSpPr>
          <p:nvPr>
            <p:ph type="title"/>
          </p:nvPr>
        </p:nvSpPr>
        <p:spPr>
          <a:xfrm>
            <a:off x="1416987" y="1503082"/>
            <a:ext cx="9188032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16517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07657" y="1352145"/>
            <a:ext cx="9976687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手刻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直線接點 14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079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手刻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9" name="標題 1"/>
          <p:cNvSpPr>
            <a:spLocks noGrp="1"/>
          </p:cNvSpPr>
          <p:nvPr>
            <p:ph type="title"/>
          </p:nvPr>
        </p:nvSpPr>
        <p:spPr>
          <a:xfrm>
            <a:off x="1416987" y="1503082"/>
            <a:ext cx="9188032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06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/>
          <p:cNvSpPr/>
          <p:nvPr userDrawn="1"/>
        </p:nvSpPr>
        <p:spPr>
          <a:xfrm>
            <a:off x="1107657" y="1352145"/>
            <a:ext cx="9976687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手刻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直線接點 14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手刻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85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057073" y="1352145"/>
            <a:ext cx="10077855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手刻</a:t>
            </a:r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cxnSp>
        <p:nvCxnSpPr>
          <p:cNvPr id="16" name="直線接點 15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86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出生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手刻</a:t>
            </a:r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RWD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套版＆框架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67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3C0B8-56C8-40DB-9DB7-D7B14B4C4B79}" type="datetimeFigureOut">
              <a:rPr lang="zh-TW" altLang="en-US" smtClean="0"/>
              <a:t>2017/12/12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883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6" r:id="rId4"/>
    <p:sldLayoutId id="2147483663" r:id="rId5"/>
    <p:sldLayoutId id="2147483660" r:id="rId6"/>
    <p:sldLayoutId id="2147483664" r:id="rId7"/>
    <p:sldLayoutId id="2147483661" r:id="rId8"/>
    <p:sldLayoutId id="2147483668" r:id="rId9"/>
    <p:sldLayoutId id="2147483669" r:id="rId10"/>
    <p:sldLayoutId id="2147483665" r:id="rId11"/>
    <p:sldLayoutId id="2147483651" r:id="rId12"/>
    <p:sldLayoutId id="2147483652" r:id="rId13"/>
    <p:sldLayoutId id="2147483653" r:id="rId14"/>
    <p:sldLayoutId id="2147483654" r:id="rId15"/>
    <p:sldLayoutId id="2147483655" r:id="rId16"/>
    <p:sldLayoutId id="2147483656" r:id="rId17"/>
    <p:sldLayoutId id="2147483657" r:id="rId18"/>
    <p:sldLayoutId id="2147483658" r:id="rId19"/>
    <p:sldLayoutId id="2147483659" r:id="rId2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ozilla.org/en-US/docs/Web/HTML/Inline_elements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ozilla.org/en-US/docs/Web/HTML/Block-level_elements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圓角矩形 5"/>
          <p:cNvSpPr/>
          <p:nvPr/>
        </p:nvSpPr>
        <p:spPr>
          <a:xfrm>
            <a:off x="4143737" y="2601315"/>
            <a:ext cx="8194876" cy="165537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第二堂 幫網頁劃分區域</a:t>
            </a:r>
            <a:r>
              <a:rPr lang="en-US" altLang="zh-TW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(2)</a:t>
            </a:r>
            <a:endParaRPr lang="zh-TW" altLang="en-US" sz="3600" dirty="0">
              <a:solidFill>
                <a:srgbClr val="9A9A9A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315654" y="1785204"/>
            <a:ext cx="3279494" cy="3287592"/>
          </a:xfrm>
          <a:prstGeom prst="ellipse">
            <a:avLst/>
          </a:prstGeom>
          <a:solidFill>
            <a:srgbClr val="F4CF66"/>
          </a:solidFill>
        </p:spPr>
        <p:txBody>
          <a:bodyPr anchor="ctr">
            <a:normAutofit/>
          </a:bodyPr>
          <a:lstStyle/>
          <a:p>
            <a:r>
              <a:rPr lang="zh-TW" altLang="en-US" sz="4000" dirty="0" smtClean="0">
                <a:solidFill>
                  <a:srgbClr val="B4820F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網頁前端系列</a:t>
            </a:r>
            <a:endParaRPr lang="zh-TW" altLang="en-US" sz="4000" dirty="0">
              <a:solidFill>
                <a:srgbClr val="B4820F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7" name="標題 3"/>
          <p:cNvSpPr txBox="1">
            <a:spLocks/>
          </p:cNvSpPr>
          <p:nvPr/>
        </p:nvSpPr>
        <p:spPr>
          <a:xfrm>
            <a:off x="1583801" y="2064926"/>
            <a:ext cx="2731822" cy="2738568"/>
          </a:xfrm>
          <a:prstGeom prst="ellipse">
            <a:avLst/>
          </a:prstGeom>
          <a:solidFill>
            <a:srgbClr val="F3CA57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 smtClean="0">
                <a:solidFill>
                  <a:srgbClr val="B4820F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網頁</a:t>
            </a:r>
            <a:endParaRPr lang="en-US" altLang="zh-TW" sz="4000" dirty="0" smtClean="0">
              <a:solidFill>
                <a:srgbClr val="B4820F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  <a:p>
            <a:r>
              <a:rPr lang="zh-TW" altLang="en-US" sz="4000" dirty="0" smtClean="0">
                <a:solidFill>
                  <a:srgbClr val="B4820F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前端</a:t>
            </a:r>
            <a:endParaRPr lang="zh-TW" altLang="en-US" sz="4000" dirty="0">
              <a:solidFill>
                <a:srgbClr val="B4820F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0825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RWD</a:t>
            </a:r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出生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A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4901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手機網頁與電腦網頁使用不同的版面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9289" y="2494647"/>
            <a:ext cx="2315009" cy="4127235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3154" y="2678714"/>
            <a:ext cx="6013822" cy="375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19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手機網頁的優缺點</a:t>
            </a:r>
            <a:endParaRPr lang="zh-TW" altLang="en-US" dirty="0"/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sz="2800" b="1" dirty="0"/>
              <a:t>充分優化，載入速度快 </a:t>
            </a:r>
            <a:r>
              <a:rPr lang="en-US" altLang="zh-TW" sz="2800" b="1" dirty="0"/>
              <a:t/>
            </a:r>
            <a:br>
              <a:rPr lang="en-US" altLang="zh-TW" sz="2800" b="1" dirty="0"/>
            </a:br>
            <a:r>
              <a:rPr lang="zh-TW" altLang="en-US" dirty="0" smtClean="0"/>
              <a:t>根據</a:t>
            </a:r>
            <a:r>
              <a:rPr lang="zh-TW" altLang="en-US" dirty="0"/>
              <a:t>網站的內容重要性作取捨，捨去不重要的資訊，保留最重點的訊息，讓使用者可以快速的看到想要的資訊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sz="2800" b="1" dirty="0"/>
              <a:t>維護較</a:t>
            </a:r>
            <a:r>
              <a:rPr lang="zh-TW" altLang="en-US" sz="2800" b="1" dirty="0" smtClean="0"/>
              <a:t>難</a:t>
            </a:r>
            <a:r>
              <a:rPr lang="en-US" altLang="zh-TW" sz="2800" b="1" dirty="0" smtClean="0"/>
              <a:t/>
            </a:r>
            <a:br>
              <a:rPr lang="en-US" altLang="zh-TW" sz="2800" b="1" dirty="0" smtClean="0"/>
            </a:br>
            <a:r>
              <a:rPr lang="zh-TW" altLang="en-US" dirty="0"/>
              <a:t>必須維護兩個地方</a:t>
            </a: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191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RWD</a:t>
            </a:r>
            <a:r>
              <a:rPr lang="zh-TW" altLang="en-US" dirty="0"/>
              <a:t> </a:t>
            </a:r>
            <a:r>
              <a:rPr lang="zh-TW" altLang="en-US" dirty="0" smtClean="0"/>
              <a:t>三個願望一次滿足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800" dirty="0"/>
              <a:t>用</a:t>
            </a:r>
            <a:r>
              <a:rPr lang="zh-TW" altLang="en-US" sz="2800" dirty="0" smtClean="0"/>
              <a:t>同個版面</a:t>
            </a:r>
            <a:endParaRPr lang="en-US" altLang="zh-TW" sz="2800" dirty="0" smtClean="0"/>
          </a:p>
          <a:p>
            <a:pPr marL="0" indent="0">
              <a:buNone/>
            </a:pPr>
            <a:r>
              <a:rPr lang="zh-TW" altLang="en-US" sz="2800" dirty="0" smtClean="0"/>
              <a:t>在不同裝置</a:t>
            </a:r>
            <a:endParaRPr lang="en-US" altLang="zh-TW" sz="2800" dirty="0" smtClean="0"/>
          </a:p>
          <a:p>
            <a:pPr marL="0" indent="0">
              <a:buNone/>
            </a:pPr>
            <a:r>
              <a:rPr lang="zh-TW" altLang="en-US" sz="2800" dirty="0" smtClean="0"/>
              <a:t>呈現不同的樣式</a:t>
            </a:r>
            <a:endParaRPr lang="zh-TW" altLang="en-US" sz="2800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508" y="2498936"/>
            <a:ext cx="5831365" cy="384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8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RWD</a:t>
            </a:r>
            <a:r>
              <a:rPr lang="zh-TW" altLang="en-US" dirty="0"/>
              <a:t> </a:t>
            </a:r>
            <a:r>
              <a:rPr lang="zh-TW" altLang="en-US" dirty="0" smtClean="0"/>
              <a:t>優缺點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800" b="1" dirty="0" smtClean="0"/>
              <a:t>維護成本低</a:t>
            </a:r>
            <a:endParaRPr lang="en-US" altLang="zh-TW" sz="2800" b="1" dirty="0" smtClean="0"/>
          </a:p>
          <a:p>
            <a:r>
              <a:rPr lang="zh-TW" altLang="en-US" sz="2800" b="1" dirty="0" smtClean="0"/>
              <a:t>無法實現功能性複雜的網頁</a:t>
            </a:r>
            <a:endParaRPr lang="zh-TW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723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465" y="1491216"/>
            <a:ext cx="4436999" cy="522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7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事前準備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B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5096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Viewport</a:t>
            </a:r>
            <a:endParaRPr lang="zh-TW" altLang="en-US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&lt;meta name="viewport" content="width=device-width, initial-scale=1.0</a:t>
            </a:r>
            <a:r>
              <a:rPr lang="en-US" altLang="zh-TW" dirty="0" smtClean="0"/>
              <a:t>"&gt;</a:t>
            </a:r>
          </a:p>
          <a:p>
            <a:r>
              <a:rPr lang="en-US" altLang="zh-TW" dirty="0" smtClean="0"/>
              <a:t>width=device-width</a:t>
            </a:r>
            <a:r>
              <a:rPr lang="zh-TW" altLang="en-US" dirty="0" smtClean="0"/>
              <a:t>：裝置多寬，瀏覽器解析度就設定為多寬</a:t>
            </a:r>
            <a:endParaRPr lang="en-US" altLang="zh-TW" dirty="0" smtClean="0"/>
          </a:p>
          <a:p>
            <a:r>
              <a:rPr lang="en-US" altLang="zh-TW" dirty="0" smtClean="0"/>
              <a:t>initial-scale=1.0</a:t>
            </a:r>
            <a:r>
              <a:rPr lang="zh-TW" altLang="en-US" dirty="0"/>
              <a:t>：設定瀏覽器的初始縮放比例為 </a:t>
            </a:r>
            <a:r>
              <a:rPr lang="en-US" altLang="zh-TW" dirty="0"/>
              <a:t>100%</a:t>
            </a:r>
            <a:r>
              <a:rPr lang="zh-TW" altLang="en-US" dirty="0" smtClean="0"/>
              <a:t>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970727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準備電腦版、平板、手機的版面配置</a:t>
            </a:r>
            <a:r>
              <a:rPr lang="en-US" altLang="zh-TW" dirty="0" smtClean="0"/>
              <a:t>(</a:t>
            </a:r>
            <a:r>
              <a:rPr lang="zh-TW" altLang="en-US" dirty="0" smtClean="0"/>
              <a:t>分界點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317" y="2618678"/>
            <a:ext cx="5831365" cy="384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187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每</a:t>
            </a:r>
            <a:r>
              <a:rPr lang="zh-TW" altLang="en-US" dirty="0" smtClean="0"/>
              <a:t>個區</a:t>
            </a:r>
            <a:r>
              <a:rPr lang="zh-TW" altLang="en-US" dirty="0"/>
              <a:t>快</a:t>
            </a:r>
            <a:r>
              <a:rPr lang="zh-TW" altLang="en-US" dirty="0" smtClean="0"/>
              <a:t>在不同的寬度上呈現的位置和大小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307" y="2540464"/>
            <a:ext cx="2098324" cy="413927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5292" y="2540465"/>
            <a:ext cx="4167960" cy="413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10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742395">
            <a:off x="3918186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回顧上一堂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2430910" y="1776157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6634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手刻 </a:t>
            </a:r>
            <a:r>
              <a:rPr lang="en-US" altLang="zh-TW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RWD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C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4973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2"/>
          <p:cNvSpPr txBox="1">
            <a:spLocks/>
          </p:cNvSpPr>
          <p:nvPr/>
        </p:nvSpPr>
        <p:spPr>
          <a:xfrm>
            <a:off x="1244974" y="3657501"/>
            <a:ext cx="2315644" cy="739584"/>
          </a:xfrm>
          <a:prstGeom prst="doubleWave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algn="ctr"/>
            <a:r>
              <a:rPr lang="zh-TW" altLang="en-US" sz="2400" dirty="0" smtClean="0"/>
              <a:t>動手時間</a:t>
            </a:r>
            <a:endParaRPr lang="zh-TW" altLang="en-US" sz="2400" dirty="0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029" y="2122293"/>
            <a:ext cx="6773333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904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2"/>
          <p:cNvSpPr txBox="1">
            <a:spLocks/>
          </p:cNvSpPr>
          <p:nvPr/>
        </p:nvSpPr>
        <p:spPr>
          <a:xfrm>
            <a:off x="1255860" y="3657372"/>
            <a:ext cx="2315644" cy="739584"/>
          </a:xfrm>
          <a:prstGeom prst="doubleWave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algn="ctr"/>
            <a:r>
              <a:rPr lang="zh-TW" altLang="en-US" sz="2400" dirty="0" smtClean="0"/>
              <a:t>動手時間</a:t>
            </a:r>
            <a:endParaRPr lang="zh-TW" altLang="en-US" sz="2400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288" y="1751499"/>
            <a:ext cx="7370028" cy="4551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229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依照</a:t>
            </a:r>
            <a:r>
              <a:rPr lang="zh-TW" altLang="en-US" dirty="0"/>
              <a:t>「</a:t>
            </a:r>
            <a:r>
              <a:rPr lang="zh-TW" altLang="en-US" dirty="0" smtClean="0"/>
              <a:t>分界點」撰寫</a:t>
            </a:r>
            <a:r>
              <a:rPr lang="en-US" altLang="zh-TW" dirty="0" smtClean="0"/>
              <a:t>Media Query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/>
              <a:t>@media screen and (max-width: 900px</a:t>
            </a:r>
            <a:r>
              <a:rPr lang="en-US" altLang="zh-TW" dirty="0" smtClean="0"/>
              <a:t>){</a:t>
            </a:r>
            <a:br>
              <a:rPr lang="en-US" altLang="zh-TW" dirty="0" smtClean="0"/>
            </a:br>
            <a:r>
              <a:rPr lang="zh-TW" altLang="en-US" dirty="0" smtClean="0"/>
              <a:t>     </a:t>
            </a:r>
            <a:r>
              <a:rPr lang="en-US" altLang="zh-TW" dirty="0" smtClean="0"/>
              <a:t>/</a:t>
            </a:r>
            <a:r>
              <a:rPr lang="zh-TW" altLang="en-US" dirty="0" smtClean="0"/>
              <a:t>*裝置寬度小於 </a:t>
            </a:r>
            <a:r>
              <a:rPr lang="en-US" altLang="zh-TW" dirty="0" smtClean="0"/>
              <a:t>900px </a:t>
            </a:r>
            <a:r>
              <a:rPr lang="zh-TW" altLang="en-US" dirty="0" smtClean="0"/>
              <a:t>時要變化的樣式規則*</a:t>
            </a:r>
            <a:r>
              <a:rPr lang="en-US" altLang="zh-TW" dirty="0" smtClean="0"/>
              <a:t>/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  <a:p>
            <a:r>
              <a:rPr lang="en-US" altLang="zh-TW" dirty="0"/>
              <a:t>@media screen and (max-width: </a:t>
            </a:r>
            <a:r>
              <a:rPr lang="en-US" altLang="zh-TW" dirty="0" smtClean="0"/>
              <a:t>600px){</a:t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en-US" altLang="zh-TW" dirty="0" smtClean="0"/>
              <a:t>/</a:t>
            </a:r>
            <a:r>
              <a:rPr lang="zh-TW" altLang="en-US" dirty="0"/>
              <a:t>*裝置寬度</a:t>
            </a:r>
            <a:r>
              <a:rPr lang="zh-TW" altLang="en-US" dirty="0" smtClean="0"/>
              <a:t>小於 </a:t>
            </a:r>
            <a:r>
              <a:rPr lang="en-US" altLang="zh-TW" dirty="0" smtClean="0"/>
              <a:t>600px</a:t>
            </a:r>
            <a:r>
              <a:rPr lang="zh-TW" altLang="en-US" dirty="0" smtClean="0"/>
              <a:t> 要</a:t>
            </a:r>
            <a:r>
              <a:rPr lang="zh-TW" altLang="en-US" dirty="0"/>
              <a:t>變化的</a:t>
            </a:r>
            <a:r>
              <a:rPr lang="zh-TW" altLang="en-US" dirty="0" smtClean="0"/>
              <a:t>樣式</a:t>
            </a:r>
            <a:r>
              <a:rPr lang="zh-TW" altLang="en-US" dirty="0"/>
              <a:t>規則*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 smtClean="0"/>
              <a:t>}</a:t>
            </a:r>
          </a:p>
          <a:p>
            <a:r>
              <a:rPr lang="en-US" altLang="zh-TW" dirty="0"/>
              <a:t>@media screen and (max-width: </a:t>
            </a:r>
            <a:r>
              <a:rPr lang="en-US" altLang="zh-TW" dirty="0" smtClean="0"/>
              <a:t>480px){</a:t>
            </a:r>
            <a:br>
              <a:rPr lang="en-US" altLang="zh-TW" dirty="0" smtClean="0"/>
            </a:br>
            <a:r>
              <a:rPr lang="zh-TW" altLang="en-US" dirty="0" smtClean="0"/>
              <a:t>  </a:t>
            </a:r>
            <a:r>
              <a:rPr lang="en-US" altLang="zh-TW" dirty="0" smtClean="0"/>
              <a:t>/</a:t>
            </a:r>
            <a:r>
              <a:rPr lang="zh-TW" altLang="en-US" dirty="0"/>
              <a:t>*裝置寬度</a:t>
            </a:r>
            <a:r>
              <a:rPr lang="zh-TW" altLang="en-US" dirty="0" smtClean="0"/>
              <a:t>小於 </a:t>
            </a:r>
            <a:r>
              <a:rPr lang="en-US" altLang="zh-TW" dirty="0" smtClean="0"/>
              <a:t>480px</a:t>
            </a:r>
            <a:r>
              <a:rPr lang="zh-TW" altLang="en-US" dirty="0" smtClean="0"/>
              <a:t> 要</a:t>
            </a:r>
            <a:r>
              <a:rPr lang="zh-TW" altLang="en-US" dirty="0"/>
              <a:t>變化的</a:t>
            </a:r>
            <a:r>
              <a:rPr lang="zh-TW" altLang="en-US" dirty="0" smtClean="0"/>
              <a:t>樣式</a:t>
            </a:r>
            <a:r>
              <a:rPr lang="zh-TW" altLang="en-US" dirty="0"/>
              <a:t>規則*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 smtClean="0"/>
              <a:t>}</a:t>
            </a:r>
            <a:endParaRPr lang="en-US" altLang="zh-TW" dirty="0"/>
          </a:p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6432691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RWD</a:t>
            </a:r>
            <a:r>
              <a:rPr lang="zh-TW" altLang="en-US" dirty="0" smtClean="0"/>
              <a:t>世界的寬度以百分比定義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6607629" y="2455676"/>
            <a:ext cx="3624945" cy="4260810"/>
          </a:xfrm>
        </p:spPr>
        <p:txBody>
          <a:bodyPr>
            <a:normAutofit/>
          </a:bodyPr>
          <a:lstStyle/>
          <a:p>
            <a:r>
              <a:rPr lang="en-US" altLang="zh-TW" dirty="0" err="1" smtClean="0"/>
              <a:t>div#father</a:t>
            </a:r>
            <a:r>
              <a:rPr lang="en-US" altLang="zh-TW" dirty="0" smtClean="0"/>
              <a:t>{</a:t>
            </a:r>
            <a:br>
              <a:rPr lang="en-US" altLang="zh-TW" dirty="0" smtClean="0"/>
            </a:br>
            <a:r>
              <a:rPr lang="en-US" altLang="zh-TW" dirty="0" smtClean="0"/>
              <a:t>    width:100%;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  <a:p>
            <a:r>
              <a:rPr lang="en-US" altLang="zh-TW" dirty="0" err="1" smtClean="0"/>
              <a:t>div#son</a:t>
            </a:r>
            <a:r>
              <a:rPr lang="en-US" altLang="zh-TW" dirty="0" smtClean="0"/>
              <a:t>{</a:t>
            </a:r>
            <a:br>
              <a:rPr lang="en-US" altLang="zh-TW" dirty="0" smtClean="0"/>
            </a:br>
            <a:r>
              <a:rPr lang="en-US" altLang="zh-TW" dirty="0" smtClean="0"/>
              <a:t>   /* </a:t>
            </a:r>
            <a:r>
              <a:rPr lang="zh-TW" altLang="en-US" dirty="0" smtClean="0"/>
              <a:t>爸爸寬度＊</a:t>
            </a:r>
            <a:r>
              <a:rPr lang="en-US" altLang="zh-TW" dirty="0" smtClean="0"/>
              <a:t>0.8 */</a:t>
            </a:r>
            <a:br>
              <a:rPr lang="en-US" altLang="zh-TW" dirty="0" smtClean="0"/>
            </a:br>
            <a:r>
              <a:rPr lang="en-US" altLang="zh-TW" dirty="0" smtClean="0"/>
              <a:t>   width:80%;</a:t>
            </a:r>
            <a:br>
              <a:rPr lang="en-US" altLang="zh-TW" dirty="0" smtClean="0"/>
            </a:br>
            <a:r>
              <a:rPr lang="en-US" altLang="zh-TW" dirty="0" smtClean="0"/>
              <a:t>   margin:0 auto;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2184330" y="2455676"/>
            <a:ext cx="3389158" cy="4260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dirty="0" smtClean="0"/>
              <a:t>&lt;div id=“father”&gt;</a:t>
            </a:r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 &lt;div id=“son”&gt;</a:t>
            </a:r>
          </a:p>
          <a:p>
            <a:pPr marL="0" indent="0">
              <a:buNone/>
            </a:pPr>
            <a:r>
              <a:rPr lang="en-US" altLang="zh-TW" dirty="0" smtClean="0"/>
              <a:t>     &lt;/div&gt;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 smtClean="0"/>
              <a:t>&lt;/div&gt;</a:t>
            </a:r>
          </a:p>
        </p:txBody>
      </p:sp>
    </p:spTree>
    <p:extLst>
      <p:ext uri="{BB962C8B-B14F-4D97-AF65-F5344CB8AC3E}">
        <p14:creationId xmlns:p14="http://schemas.microsoft.com/office/powerpoint/2010/main" val="22699555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RWD</a:t>
            </a:r>
            <a:r>
              <a:rPr lang="zh-TW" altLang="en-US" dirty="0" smtClean="0"/>
              <a:t>世界的寬度以百分比定義</a:t>
            </a:r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zh-TW" altLang="en-US" sz="3200" b="1" dirty="0" smtClean="0"/>
              <a:t>兒子區塊總寬度</a:t>
            </a:r>
            <a:r>
              <a:rPr lang="zh-TW" altLang="en-US" sz="3200" b="1" dirty="0"/>
              <a:t>百分比</a:t>
            </a:r>
            <a:r>
              <a:rPr lang="en-US" altLang="zh-TW" sz="3200" b="1" dirty="0" smtClean="0"/>
              <a:t/>
            </a:r>
            <a:br>
              <a:rPr lang="en-US" altLang="zh-TW" sz="3200" b="1" dirty="0" smtClean="0"/>
            </a:br>
            <a:r>
              <a:rPr lang="en-US" altLang="zh-TW" sz="3200" b="1" dirty="0" smtClean="0"/>
              <a:t>+</a:t>
            </a:r>
            <a:r>
              <a:rPr lang="zh-TW" altLang="en-US" sz="3200" b="1" dirty="0" smtClean="0"/>
              <a:t> </a:t>
            </a:r>
            <a:r>
              <a:rPr lang="en-US" altLang="zh-TW" sz="3200" b="1" dirty="0" smtClean="0"/>
              <a:t/>
            </a:r>
            <a:br>
              <a:rPr lang="en-US" altLang="zh-TW" sz="3200" b="1" dirty="0" smtClean="0"/>
            </a:br>
            <a:r>
              <a:rPr lang="en-US" altLang="zh-TW" sz="3200" b="1" dirty="0" smtClean="0"/>
              <a:t>Margin</a:t>
            </a:r>
            <a:r>
              <a:rPr lang="zh-TW" altLang="en-US" sz="3200" b="1" dirty="0" smtClean="0"/>
              <a:t>或</a:t>
            </a:r>
            <a:r>
              <a:rPr lang="en-US" altLang="zh-TW" sz="3200" b="1" dirty="0" smtClean="0"/>
              <a:t>Padding</a:t>
            </a:r>
            <a:r>
              <a:rPr lang="zh-TW" altLang="en-US" sz="3200" b="1" dirty="0" smtClean="0"/>
              <a:t>的左右寬度</a:t>
            </a:r>
            <a:r>
              <a:rPr lang="zh-TW" altLang="en-US" sz="3200" b="1" dirty="0"/>
              <a:t>百分比</a:t>
            </a:r>
            <a:r>
              <a:rPr lang="en-US" altLang="zh-TW" sz="3200" b="1" dirty="0" smtClean="0"/>
              <a:t/>
            </a:r>
            <a:br>
              <a:rPr lang="en-US" altLang="zh-TW" sz="3200" b="1" dirty="0" smtClean="0"/>
            </a:br>
            <a:r>
              <a:rPr lang="en-US" altLang="zh-TW" sz="3200" b="1" dirty="0" smtClean="0"/>
              <a:t>&lt;=</a:t>
            </a:r>
            <a:r>
              <a:rPr lang="zh-TW" altLang="en-US" sz="3200" b="1" dirty="0" smtClean="0"/>
              <a:t> </a:t>
            </a:r>
            <a:r>
              <a:rPr lang="en-US" altLang="zh-TW" sz="3200" b="1" dirty="0" smtClean="0"/>
              <a:t/>
            </a:r>
            <a:br>
              <a:rPr lang="en-US" altLang="zh-TW" sz="3200" b="1" dirty="0" smtClean="0"/>
            </a:br>
            <a:r>
              <a:rPr lang="zh-TW" altLang="en-US" sz="3200" b="1" dirty="0" smtClean="0"/>
              <a:t>爸爸的區塊總寬度百分比</a:t>
            </a:r>
            <a:endParaRPr lang="en-US" altLang="zh-TW" sz="3200" b="1" dirty="0" smtClean="0"/>
          </a:p>
          <a:p>
            <a:pPr marL="0" indent="0" algn="ctr">
              <a:buNone/>
            </a:pPr>
            <a:r>
              <a:rPr lang="zh-TW" altLang="en-US" sz="3200" b="1" dirty="0" smtClean="0"/>
              <a:t>否則會崩壞</a:t>
            </a:r>
            <a:r>
              <a:rPr lang="en-US" altLang="zh-TW" sz="3200" b="1" dirty="0" smtClean="0"/>
              <a:t>!!!!</a:t>
            </a:r>
            <a:r>
              <a:rPr lang="zh-TW" altLang="en-US" sz="3200" b="1" dirty="0" smtClean="0"/>
              <a:t> </a:t>
            </a:r>
            <a:endParaRPr lang="en-US" altLang="zh-TW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215855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Media Query</a:t>
            </a:r>
            <a:r>
              <a:rPr lang="zh-TW" altLang="en-US" dirty="0" smtClean="0"/>
              <a:t>的撰寫重點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 smtClean="0"/>
              <a:t>Float:none</a:t>
            </a:r>
            <a:r>
              <a:rPr lang="en-US" altLang="zh-TW" dirty="0" smtClean="0"/>
              <a:t> (</a:t>
            </a:r>
            <a:r>
              <a:rPr lang="zh-TW" altLang="en-US" dirty="0" smtClean="0"/>
              <a:t>位置</a:t>
            </a:r>
            <a:r>
              <a:rPr lang="en-US" altLang="zh-TW" dirty="0" smtClean="0"/>
              <a:t>)</a:t>
            </a:r>
          </a:p>
          <a:p>
            <a:r>
              <a:rPr lang="en-US" altLang="zh-TW" dirty="0" smtClean="0"/>
              <a:t>Width</a:t>
            </a:r>
            <a:r>
              <a:rPr lang="zh-TW" altLang="en-US" dirty="0" smtClean="0"/>
              <a:t> 和 </a:t>
            </a:r>
            <a:r>
              <a:rPr lang="en-US" altLang="zh-TW" dirty="0" smtClean="0"/>
              <a:t>Margin</a:t>
            </a:r>
            <a:r>
              <a:rPr lang="zh-TW" altLang="en-US" dirty="0" smtClean="0"/>
              <a:t> </a:t>
            </a:r>
            <a:r>
              <a:rPr lang="en-US" altLang="zh-TW" dirty="0" smtClean="0"/>
              <a:t>(</a:t>
            </a:r>
            <a:r>
              <a:rPr lang="zh-TW" altLang="en-US" dirty="0" smtClean="0"/>
              <a:t>調整百分比</a:t>
            </a:r>
            <a:r>
              <a:rPr lang="en-US" altLang="zh-TW" dirty="0" smtClean="0"/>
              <a:t>)</a:t>
            </a:r>
          </a:p>
          <a:p>
            <a:r>
              <a:rPr lang="en-US" altLang="zh-TW" dirty="0" smtClean="0"/>
              <a:t>Font-size </a:t>
            </a:r>
            <a:r>
              <a:rPr lang="zh-TW" altLang="en-US" dirty="0" smtClean="0"/>
              <a:t>字型大小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4336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框架</a:t>
            </a:r>
            <a:r>
              <a:rPr lang="en-US" altLang="zh-TW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&amp;</a:t>
            </a:r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套版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D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553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CSS</a:t>
            </a:r>
            <a:r>
              <a:rPr lang="zh-TW" altLang="en-US" dirty="0" smtClean="0"/>
              <a:t>框架：套用人家寫好的規則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42" y="2623457"/>
            <a:ext cx="5159829" cy="3439886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530" y="2721428"/>
            <a:ext cx="5159829" cy="343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84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CSS</a:t>
            </a:r>
            <a:r>
              <a:rPr lang="zh-TW" altLang="en-US" dirty="0" smtClean="0"/>
              <a:t>樣</a:t>
            </a:r>
            <a:r>
              <a:rPr lang="zh-TW" altLang="en-US" dirty="0"/>
              <a:t>板</a:t>
            </a:r>
            <a:r>
              <a:rPr lang="zh-TW" altLang="en-US" dirty="0" smtClean="0"/>
              <a:t>：拿現成的版面修改內容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774" y="2416099"/>
            <a:ext cx="7576457" cy="412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54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HTML5</a:t>
            </a:r>
            <a:r>
              <a:rPr lang="zh-TW" altLang="en-US" dirty="0" smtClean="0"/>
              <a:t> 出生之前，有個區塊標籤叫做</a:t>
            </a:r>
            <a:r>
              <a:rPr lang="en-US" altLang="zh-TW" dirty="0" smtClean="0"/>
              <a:t>&lt;div&gt;</a:t>
            </a:r>
            <a:r>
              <a:rPr lang="zh-TW" altLang="en-US" dirty="0" smtClean="0"/>
              <a:t>用來劃分區塊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331" y="2277170"/>
            <a:ext cx="2958918" cy="3988375"/>
          </a:xfrm>
          <a:prstGeom prst="rect">
            <a:avLst/>
          </a:prstGeom>
        </p:spPr>
      </p:pic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2482890"/>
            <a:ext cx="4762915" cy="42608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每個網站都有標題區塊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(header)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、導覽列區塊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2400" spc="60" dirty="0" err="1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nav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、內容區塊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(content)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、底部區塊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(footer)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41645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如果說我想讓網頁跟使用者做點小互動</a:t>
            </a:r>
            <a:r>
              <a:rPr lang="en-US" altLang="zh-TW" dirty="0" smtClean="0"/>
              <a:t>…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67334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JavaScript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zh-TW" altLang="en-US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下一堂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3045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/>
              <a:t>HTML5</a:t>
            </a:r>
            <a:r>
              <a:rPr lang="zh-TW" altLang="en-US" dirty="0" smtClean="0"/>
              <a:t> 出生後，將常用的區塊名稱獨立成不同的區塊標籤</a:t>
            </a:r>
            <a:endParaRPr lang="zh-TW" altLang="en-US" dirty="0"/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-766433" y="250317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496" y="2503170"/>
            <a:ext cx="3201146" cy="37712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04688" y="2503170"/>
            <a:ext cx="4183588" cy="1686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https://www.w3schools.com/html/html5_semantic_elements.asp</a:t>
            </a:r>
          </a:p>
        </p:txBody>
      </p:sp>
    </p:spTree>
    <p:extLst>
      <p:ext uri="{BB962C8B-B14F-4D97-AF65-F5344CB8AC3E}">
        <p14:creationId xmlns:p14="http://schemas.microsoft.com/office/powerpoint/2010/main" val="282229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400" spc="6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從外面到裡面</a:t>
            </a:r>
            <a:endParaRPr lang="en-US" altLang="zh-TW" sz="2400" spc="60" dirty="0" smtClean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上到下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由左到右</a:t>
            </a:r>
            <a:endParaRPr lang="zh-TW" altLang="en-US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/>
              <a:t>區塊標籤的撰寫順序 </a:t>
            </a:r>
            <a:r>
              <a:rPr lang="en-US" altLang="zh-TW" sz="2800" dirty="0" smtClean="0"/>
              <a:t>(HTML)</a:t>
            </a:r>
            <a:endParaRPr lang="zh-TW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389370" y="2498936"/>
            <a:ext cx="3371850" cy="10401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ysClr val="windowText" lastClr="000000"/>
                </a:solidFill>
              </a:rPr>
              <a:t>header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89370" y="3920066"/>
            <a:ext cx="3371850" cy="13605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ysClr val="windowText" lastClr="000000"/>
                </a:solidFill>
              </a:rPr>
              <a:t>content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9370" y="5500138"/>
            <a:ext cx="3371850" cy="10401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ysClr val="windowText" lastClr="000000"/>
                </a:solidFill>
              </a:rPr>
              <a:t>footer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0810" y="5636144"/>
            <a:ext cx="1040130" cy="768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err="1" smtClean="0">
                <a:solidFill>
                  <a:sysClr val="windowText" lastClr="000000"/>
                </a:solidFill>
              </a:rPr>
              <a:t>nav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2862" y="5636144"/>
            <a:ext cx="1040130" cy="768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err="1" smtClean="0">
                <a:solidFill>
                  <a:sysClr val="windowText" lastClr="000000"/>
                </a:solidFill>
              </a:rPr>
              <a:t>nav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8934" y="2634942"/>
            <a:ext cx="1040130" cy="768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err="1" smtClean="0">
                <a:solidFill>
                  <a:sysClr val="windowText" lastClr="000000"/>
                </a:solidFill>
              </a:rPr>
              <a:t>nav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457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/>
              <a:t>區塊標籤的樣式撰寫順序 </a:t>
            </a:r>
            <a:r>
              <a:rPr lang="en-US" altLang="zh-TW" sz="2800" dirty="0" smtClean="0"/>
              <a:t>(CSS)</a:t>
            </a:r>
            <a:endParaRPr lang="zh-TW" altLang="en-US" sz="2800" dirty="0"/>
          </a:p>
        </p:txBody>
      </p:sp>
      <p:sp>
        <p:nvSpPr>
          <p:cNvPr id="5" name="圓角矩形 4"/>
          <p:cNvSpPr/>
          <p:nvPr/>
        </p:nvSpPr>
        <p:spPr>
          <a:xfrm>
            <a:off x="1615025" y="3680460"/>
            <a:ext cx="1623060" cy="16116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長寬大小</a:t>
            </a:r>
            <a:endParaRPr lang="zh-TW" altLang="en-US" sz="20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6259394" y="3680460"/>
            <a:ext cx="1623060" cy="16116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r>
              <a:rPr lang="zh-TW" altLang="en-US" sz="20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塊與外面和內容的</a:t>
            </a:r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間距</a:t>
            </a:r>
            <a:endParaRPr lang="zh-TW" altLang="en-US" sz="20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3776237" y="3680460"/>
            <a:ext cx="1945005" cy="16116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區塊位置</a:t>
            </a:r>
            <a:endParaRPr lang="zh-TW" altLang="en-US" sz="20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圓角矩形 8"/>
          <p:cNvSpPr/>
          <p:nvPr/>
        </p:nvSpPr>
        <p:spPr>
          <a:xfrm>
            <a:off x="8308202" y="3680460"/>
            <a:ext cx="1945005" cy="16116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區塊的背景、文字樣式</a:t>
            </a:r>
            <a:endParaRPr lang="zh-TW" altLang="en-US" sz="20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0" name="直線單箭頭接點 9"/>
          <p:cNvCxnSpPr>
            <a:stCxn id="5" idx="3"/>
            <a:endCxn id="8" idx="1"/>
          </p:cNvCxnSpPr>
          <p:nvPr/>
        </p:nvCxnSpPr>
        <p:spPr>
          <a:xfrm>
            <a:off x="3238085" y="4486275"/>
            <a:ext cx="53815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>
            <a:stCxn id="8" idx="3"/>
            <a:endCxn id="7" idx="1"/>
          </p:cNvCxnSpPr>
          <p:nvPr/>
        </p:nvCxnSpPr>
        <p:spPr>
          <a:xfrm>
            <a:off x="5721242" y="4486275"/>
            <a:ext cx="53815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/>
          <p:cNvCxnSpPr>
            <a:stCxn id="7" idx="3"/>
            <a:endCxn id="9" idx="1"/>
          </p:cNvCxnSpPr>
          <p:nvPr/>
        </p:nvCxnSpPr>
        <p:spPr>
          <a:xfrm>
            <a:off x="7882454" y="4486275"/>
            <a:ext cx="42574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62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60000"/>
              </a:lnSpc>
            </a:pP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每一種網頁元素都會有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html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為它預設的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display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屬性。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分為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inline element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以及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block-level element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6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60000"/>
              </a:lnSpc>
            </a:pPr>
            <a:r>
              <a:rPr lang="en-US" altLang="zh-TW" b="1" dirty="0">
                <a:hlinkClick r:id="rId3"/>
              </a:rPr>
              <a:t>inline </a:t>
            </a:r>
            <a:r>
              <a:rPr lang="en-US" altLang="zh-TW" b="1" dirty="0" smtClean="0">
                <a:hlinkClick r:id="rId3"/>
              </a:rPr>
              <a:t>element</a:t>
            </a:r>
            <a:r>
              <a:rPr lang="zh-TW" altLang="en-US" b="1" dirty="0" smtClean="0"/>
              <a:t> </a:t>
            </a:r>
            <a:r>
              <a:rPr lang="en-US" altLang="zh-TW" sz="26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2600" b="1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display:inline</a:t>
            </a:r>
            <a:r>
              <a:rPr lang="en-US" altLang="zh-TW" sz="26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br>
              <a:rPr lang="en-US" altLang="zh-TW" sz="26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會自適應內容大小。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不能設定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width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height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margin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background-</a:t>
            </a:r>
            <a:r>
              <a:rPr lang="en-US" altLang="zh-TW" sz="26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img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等。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如：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span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img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置中方式為</a:t>
            </a:r>
            <a:r>
              <a:rPr lang="en-US" altLang="zh-TW" sz="2600" spc="60" dirty="0" err="1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text-align:center</a:t>
            </a:r>
            <a:endParaRPr lang="en-US" altLang="zh-TW" sz="2600" spc="6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20000"/>
              </a:lnSpc>
            </a:pP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/>
              <a:t>頭疼</a:t>
            </a:r>
            <a:r>
              <a:rPr lang="zh-TW" altLang="en-US" sz="2800" dirty="0" smtClean="0"/>
              <a:t>的</a:t>
            </a:r>
            <a:r>
              <a:rPr lang="en-US" altLang="zh-TW" sz="2800" dirty="0" smtClean="0"/>
              <a:t>display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4004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TW" b="1" dirty="0" smtClean="0">
                <a:hlinkClick r:id="rId3"/>
              </a:rPr>
              <a:t>block-level element</a:t>
            </a:r>
            <a:r>
              <a:rPr lang="zh-TW" altLang="en-US" b="1" dirty="0" smtClean="0"/>
              <a:t>　</a:t>
            </a:r>
            <a:r>
              <a:rPr lang="en-US" altLang="zh-TW" sz="24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en-US" altLang="zh-TW" sz="2400" b="1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display:block</a:t>
            </a:r>
            <a:r>
              <a:rPr lang="en-US" altLang="zh-TW" sz="24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預設會佔滿父元素的寬度，所以可能會換行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如：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div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ul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li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h1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h2…</a:t>
            </a:r>
          </a:p>
          <a:p>
            <a:pPr>
              <a:lnSpc>
                <a:spcPct val="150000"/>
              </a:lnSpc>
            </a:pPr>
            <a:r>
              <a:rPr lang="zh-TW" altLang="en-US" sz="24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置中方式為</a:t>
            </a:r>
            <a:r>
              <a:rPr lang="en-US" altLang="zh-TW" sz="2400" spc="60" dirty="0" err="1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margin:auto</a:t>
            </a:r>
            <a:r>
              <a:rPr lang="en-US" altLang="zh-TW" sz="24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</a:t>
            </a:r>
          </a:p>
          <a:p>
            <a:pPr>
              <a:lnSpc>
                <a:spcPct val="150000"/>
              </a:lnSpc>
            </a:pP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/>
              <a:t>頭疼</a:t>
            </a:r>
            <a:r>
              <a:rPr lang="zh-TW" altLang="en-US" sz="2800" dirty="0" smtClean="0"/>
              <a:t>的</a:t>
            </a:r>
            <a:r>
              <a:rPr lang="en-US" altLang="zh-TW" sz="2800" dirty="0" smtClean="0"/>
              <a:t>display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8454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en-US" altLang="zh-TW" sz="2600" b="1" dirty="0" smtClean="0"/>
              <a:t>display</a:t>
            </a:r>
            <a:r>
              <a:rPr lang="en-US" altLang="zh-TW" sz="2600" b="1" dirty="0"/>
              <a:t>: inline-block</a:t>
            </a:r>
            <a:r>
              <a:rPr lang="en-US" altLang="zh-TW" b="1" dirty="0"/>
              <a:t> 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外在像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inline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不會換行且會自適應大小，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內在像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block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可以設定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width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height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margin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background-</a:t>
            </a:r>
            <a:r>
              <a:rPr lang="en-US" altLang="zh-TW" sz="26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img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等參數。</a:t>
            </a:r>
            <a:endParaRPr lang="en-US" altLang="zh-TW" sz="26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可以在</a:t>
            </a:r>
            <a:r>
              <a:rPr lang="en-US" altLang="zh-TW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block</a:t>
            </a: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element</a:t>
            </a: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設為</a:t>
            </a:r>
            <a:r>
              <a:rPr lang="en-US" altLang="zh-TW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inline block </a:t>
            </a: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</a:t>
            </a:r>
            <a:r>
              <a:rPr lang="en-US" altLang="zh-TW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text-align</a:t>
            </a: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置中</a:t>
            </a:r>
          </a:p>
          <a:p>
            <a:pPr>
              <a:lnSpc>
                <a:spcPct val="120000"/>
              </a:lnSpc>
            </a:pP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/>
              <a:t>頭疼</a:t>
            </a:r>
            <a:r>
              <a:rPr lang="zh-TW" altLang="en-US" sz="2800" dirty="0" smtClean="0"/>
              <a:t>的</a:t>
            </a:r>
            <a:r>
              <a:rPr lang="en-US" altLang="zh-TW" sz="2800" dirty="0" smtClean="0"/>
              <a:t>display</a:t>
            </a:r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3382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跑馬燈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</TotalTime>
  <Words>534</Words>
  <Application>Microsoft Office PowerPoint</Application>
  <PresentationFormat>寬螢幕</PresentationFormat>
  <Paragraphs>124</Paragraphs>
  <Slides>31</Slides>
  <Notes>22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31</vt:i4>
      </vt:variant>
    </vt:vector>
  </HeadingPairs>
  <TitlesOfParts>
    <vt:vector size="39" baseType="lpstr">
      <vt:lpstr>華康刷刷體W7</vt:lpstr>
      <vt:lpstr>華康采風體W3</vt:lpstr>
      <vt:lpstr>微軟正黑體</vt:lpstr>
      <vt:lpstr>新細明體</vt:lpstr>
      <vt:lpstr>Arial</vt:lpstr>
      <vt:lpstr>Calibri</vt:lpstr>
      <vt:lpstr>Calibri Light</vt:lpstr>
      <vt:lpstr>Office 佈景主題</vt:lpstr>
      <vt:lpstr>網頁前端系列</vt:lpstr>
      <vt:lpstr>PowerPoint 簡報</vt:lpstr>
      <vt:lpstr>HTML5 出生之前，有個區塊標籤叫做&lt;div&gt;用來劃分區塊</vt:lpstr>
      <vt:lpstr>HTML5 出生後，將常用的區塊名稱獨立成不同的區塊標籤</vt:lpstr>
      <vt:lpstr>區塊標籤的撰寫順序 (HTML)</vt:lpstr>
      <vt:lpstr>區塊標籤的樣式撰寫順序 (CSS)</vt:lpstr>
      <vt:lpstr>頭疼的display</vt:lpstr>
      <vt:lpstr>頭疼的display</vt:lpstr>
      <vt:lpstr>頭疼的display</vt:lpstr>
      <vt:lpstr>A</vt:lpstr>
      <vt:lpstr>手機網頁與電腦網頁使用不同的版面</vt:lpstr>
      <vt:lpstr>手機網頁的優缺點</vt:lpstr>
      <vt:lpstr>RWD 三個願望一次滿足</vt:lpstr>
      <vt:lpstr>RWD 優缺點</vt:lpstr>
      <vt:lpstr>PowerPoint 簡報</vt:lpstr>
      <vt:lpstr>B</vt:lpstr>
      <vt:lpstr>Viewport</vt:lpstr>
      <vt:lpstr>準備電腦版、平板、手機的版面配置(分界點)</vt:lpstr>
      <vt:lpstr>每個區快在不同的寬度上呈現的位置和大小</vt:lpstr>
      <vt:lpstr>C</vt:lpstr>
      <vt:lpstr>PowerPoint 簡報</vt:lpstr>
      <vt:lpstr>PowerPoint 簡報</vt:lpstr>
      <vt:lpstr>依照「分界點」撰寫Media Query</vt:lpstr>
      <vt:lpstr>RWD世界的寬度以百分比定義</vt:lpstr>
      <vt:lpstr>RWD世界的寬度以百分比定義</vt:lpstr>
      <vt:lpstr>Media Query的撰寫重點</vt:lpstr>
      <vt:lpstr>D</vt:lpstr>
      <vt:lpstr>CSS框架：套用人家寫好的規則</vt:lpstr>
      <vt:lpstr>CSS樣板：拿現成的版面修改內容</vt:lpstr>
      <vt:lpstr>如果說我想讓網頁跟使用者做點小互動…</vt:lpstr>
      <vt:lpstr>下一堂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</dc:creator>
  <cp:lastModifiedBy>t</cp:lastModifiedBy>
  <cp:revision>935</cp:revision>
  <dcterms:created xsi:type="dcterms:W3CDTF">2017-11-15T20:14:16Z</dcterms:created>
  <dcterms:modified xsi:type="dcterms:W3CDTF">2017-12-12T11:03:37Z</dcterms:modified>
</cp:coreProperties>
</file>