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60" r:id="rId2"/>
    <p:sldId id="273" r:id="rId3"/>
    <p:sldId id="287" r:id="rId4"/>
    <p:sldId id="288" r:id="rId5"/>
    <p:sldId id="256" r:id="rId6"/>
    <p:sldId id="261" r:id="rId7"/>
    <p:sldId id="291" r:id="rId8"/>
    <p:sldId id="292" r:id="rId9"/>
    <p:sldId id="293" r:id="rId10"/>
    <p:sldId id="289" r:id="rId11"/>
    <p:sldId id="294" r:id="rId12"/>
    <p:sldId id="295" r:id="rId13"/>
    <p:sldId id="290" r:id="rId14"/>
    <p:sldId id="257" r:id="rId15"/>
    <p:sldId id="258" r:id="rId16"/>
    <p:sldId id="259" r:id="rId17"/>
    <p:sldId id="262" r:id="rId18"/>
    <p:sldId id="264" r:id="rId19"/>
    <p:sldId id="270" r:id="rId20"/>
    <p:sldId id="271" r:id="rId21"/>
    <p:sldId id="272" r:id="rId22"/>
    <p:sldId id="263" r:id="rId23"/>
    <p:sldId id="274" r:id="rId24"/>
    <p:sldId id="278" r:id="rId25"/>
    <p:sldId id="277" r:id="rId26"/>
    <p:sldId id="280" r:id="rId27"/>
    <p:sldId id="275" r:id="rId28"/>
    <p:sldId id="276" r:id="rId29"/>
    <p:sldId id="279" r:id="rId30"/>
    <p:sldId id="281" r:id="rId31"/>
    <p:sldId id="282" r:id="rId32"/>
    <p:sldId id="283" r:id="rId33"/>
    <p:sldId id="284" r:id="rId3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佈景主題樣式 2 - 輔色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645" y="-2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style val="10"/>
  <c:chart>
    <c:plotArea>
      <c:layout/>
      <c:barChart>
        <c:barDir val="col"/>
        <c:grouping val="clustered"/>
        <c:ser>
          <c:idx val="0"/>
          <c:order val="0"/>
          <c:cat>
            <c:strRef>
              <c:f>Sheet1!$A$1:$A$26</c:f>
              <c:strCache>
                <c:ptCount val="2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  <c:pt idx="17">
                  <c:v>r</c:v>
                </c:pt>
                <c:pt idx="18">
                  <c:v>s</c:v>
                </c:pt>
                <c:pt idx="19">
                  <c:v>t</c:v>
                </c:pt>
                <c:pt idx="20">
                  <c:v>u</c:v>
                </c:pt>
                <c:pt idx="21">
                  <c:v>v</c:v>
                </c:pt>
                <c:pt idx="22">
                  <c:v>w</c:v>
                </c:pt>
                <c:pt idx="23">
                  <c:v>x</c:v>
                </c:pt>
                <c:pt idx="24">
                  <c:v>y</c:v>
                </c:pt>
                <c:pt idx="25">
                  <c:v>z</c:v>
                </c:pt>
              </c:strCache>
            </c:strRef>
          </c:cat>
          <c:val>
            <c:numRef>
              <c:f>Sheet1!$B$1:$B$26</c:f>
              <c:numCache>
                <c:formatCode>0.00%</c:formatCode>
                <c:ptCount val="26"/>
                <c:pt idx="0">
                  <c:v>8.1670000000000006E-2</c:v>
                </c:pt>
                <c:pt idx="1">
                  <c:v>1.4919999999999998E-2</c:v>
                </c:pt>
                <c:pt idx="2">
                  <c:v>2.7820000000000011E-2</c:v>
                </c:pt>
                <c:pt idx="3">
                  <c:v>4.2529999999999998E-2</c:v>
                </c:pt>
                <c:pt idx="4">
                  <c:v>0.12701999999999999</c:v>
                </c:pt>
                <c:pt idx="5">
                  <c:v>2.2280000000000053E-2</c:v>
                </c:pt>
                <c:pt idx="6">
                  <c:v>2.0149999999999998E-2</c:v>
                </c:pt>
                <c:pt idx="7">
                  <c:v>6.0940000000000001E-2</c:v>
                </c:pt>
                <c:pt idx="8">
                  <c:v>6.9660000000000014E-2</c:v>
                </c:pt>
                <c:pt idx="9">
                  <c:v>1.5299999999999999E-3</c:v>
                </c:pt>
                <c:pt idx="10">
                  <c:v>7.7200000000000116E-3</c:v>
                </c:pt>
                <c:pt idx="11">
                  <c:v>4.0250000000000001E-2</c:v>
                </c:pt>
                <c:pt idx="12">
                  <c:v>2.4059999999999998E-2</c:v>
                </c:pt>
                <c:pt idx="13">
                  <c:v>6.7489999999999994E-2</c:v>
                </c:pt>
                <c:pt idx="14">
                  <c:v>7.5070000000000012E-2</c:v>
                </c:pt>
                <c:pt idx="15">
                  <c:v>1.9290000000000043E-2</c:v>
                </c:pt>
                <c:pt idx="16">
                  <c:v>9.5000000000000249E-4</c:v>
                </c:pt>
                <c:pt idx="17">
                  <c:v>5.9870000000000013E-2</c:v>
                </c:pt>
                <c:pt idx="18">
                  <c:v>6.3270000000000007E-2</c:v>
                </c:pt>
                <c:pt idx="19">
                  <c:v>9.0560000000000251E-2</c:v>
                </c:pt>
                <c:pt idx="20">
                  <c:v>2.7580000000000011E-2</c:v>
                </c:pt>
                <c:pt idx="21">
                  <c:v>9.7800000000000005E-3</c:v>
                </c:pt>
                <c:pt idx="22">
                  <c:v>2.3599999999999993E-2</c:v>
                </c:pt>
                <c:pt idx="23">
                  <c:v>1.5000000000000029E-3</c:v>
                </c:pt>
                <c:pt idx="24">
                  <c:v>1.9740000000000056E-2</c:v>
                </c:pt>
                <c:pt idx="25">
                  <c:v>7.4000000000000205E-4</c:v>
                </c:pt>
              </c:numCache>
            </c:numRef>
          </c:val>
        </c:ser>
        <c:axId val="141767040"/>
        <c:axId val="141768576"/>
      </c:barChart>
      <c:catAx>
        <c:axId val="141767040"/>
        <c:scaling>
          <c:orientation val="minMax"/>
        </c:scaling>
        <c:axPos val="b"/>
        <c:tickLblPos val="nextTo"/>
        <c:crossAx val="141768576"/>
        <c:crosses val="autoZero"/>
        <c:auto val="1"/>
        <c:lblAlgn val="ctr"/>
        <c:lblOffset val="100"/>
      </c:catAx>
      <c:valAx>
        <c:axId val="141768576"/>
        <c:scaling>
          <c:orientation val="minMax"/>
        </c:scaling>
        <c:axPos val="l"/>
        <c:majorGridlines/>
        <c:numFmt formatCode="0.00%" sourceLinked="1"/>
        <c:tickLblPos val="nextTo"/>
        <c:crossAx val="141767040"/>
        <c:crosses val="autoZero"/>
        <c:crossBetween val="between"/>
      </c:valAx>
    </c:plotArea>
    <c:plotVisOnly val="1"/>
  </c:chart>
  <c:txPr>
    <a:bodyPr/>
    <a:lstStyle/>
    <a:p>
      <a:pPr>
        <a:defRPr sz="1800">
          <a:latin typeface="標楷體" pitchFamily="65" charset="-120"/>
          <a:ea typeface="標楷體" pitchFamily="65" charset="-120"/>
        </a:defRPr>
      </a:pPr>
      <a:endParaRPr lang="zh-TW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FCF55-849F-42F8-8D9A-00778928F9B3}" type="datetimeFigureOut">
              <a:rPr lang="zh-TW" altLang="en-US" smtClean="0"/>
              <a:pPr/>
              <a:t>2018/12/27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DE9B7-FA85-4877-8315-BD194835245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DE9B7-FA85-4877-8315-BD1948352454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ymfsp%dtz</a:t>
            </a:r>
            <a:r>
              <a:rPr lang="en-US" dirty="0" smtClean="0"/>
              <a:t>&amp;&amp;</a:t>
            </a:r>
            <a:endParaRPr lang="zh-TW" altLang="en-US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DE9B7-FA85-4877-8315-BD1948352454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200" b="1" dirty="0" smtClean="0">
              <a:latin typeface="標楷體" pitchFamily="65" charset="-120"/>
              <a:ea typeface="標楷體" pitchFamily="65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DE9B7-FA85-4877-8315-BD1948352454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DE9B7-FA85-4877-8315-BD1948352454}" type="slidenum">
              <a:rPr lang="zh-TW" altLang="en-US" smtClean="0"/>
              <a:pPr/>
              <a:t>22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DE9B7-FA85-4877-8315-BD1948352454}" type="slidenum">
              <a:rPr lang="zh-TW" altLang="en-US" smtClean="0"/>
              <a:pPr/>
              <a:t>24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DE9B7-FA85-4877-8315-BD1948352454}" type="slidenum">
              <a:rPr lang="zh-TW" altLang="en-US" smtClean="0"/>
              <a:pPr/>
              <a:t>28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F826-80B6-4FB8-913B-4885E676D08D}" type="datetimeFigureOut">
              <a:rPr lang="zh-TW" altLang="en-US" smtClean="0"/>
              <a:pPr/>
              <a:t>2018/12/27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4DA4-A4F7-4031-BACB-5E9296410F5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F826-80B6-4FB8-913B-4885E676D08D}" type="datetimeFigureOut">
              <a:rPr lang="zh-TW" altLang="en-US" smtClean="0"/>
              <a:pPr/>
              <a:t>2018/12/27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4DA4-A4F7-4031-BACB-5E9296410F5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F826-80B6-4FB8-913B-4885E676D08D}" type="datetimeFigureOut">
              <a:rPr lang="zh-TW" altLang="en-US" smtClean="0"/>
              <a:pPr/>
              <a:t>2018/12/27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4DA4-A4F7-4031-BACB-5E9296410F5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F826-80B6-4FB8-913B-4885E676D08D}" type="datetimeFigureOut">
              <a:rPr lang="zh-TW" altLang="en-US" smtClean="0"/>
              <a:pPr/>
              <a:t>2018/12/27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4DA4-A4F7-4031-BACB-5E9296410F5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F826-80B6-4FB8-913B-4885E676D08D}" type="datetimeFigureOut">
              <a:rPr lang="zh-TW" altLang="en-US" smtClean="0"/>
              <a:pPr/>
              <a:t>2018/12/27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4DA4-A4F7-4031-BACB-5E9296410F5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F826-80B6-4FB8-913B-4885E676D08D}" type="datetimeFigureOut">
              <a:rPr lang="zh-TW" altLang="en-US" smtClean="0"/>
              <a:pPr/>
              <a:t>2018/12/27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4DA4-A4F7-4031-BACB-5E9296410F5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F826-80B6-4FB8-913B-4885E676D08D}" type="datetimeFigureOut">
              <a:rPr lang="zh-TW" altLang="en-US" smtClean="0"/>
              <a:pPr/>
              <a:t>2018/12/27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4DA4-A4F7-4031-BACB-5E9296410F5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F826-80B6-4FB8-913B-4885E676D08D}" type="datetimeFigureOut">
              <a:rPr lang="zh-TW" altLang="en-US" smtClean="0"/>
              <a:pPr/>
              <a:t>2018/12/27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4DA4-A4F7-4031-BACB-5E9296410F5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F826-80B6-4FB8-913B-4885E676D08D}" type="datetimeFigureOut">
              <a:rPr lang="zh-TW" altLang="en-US" smtClean="0"/>
              <a:pPr/>
              <a:t>2018/12/27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4DA4-A4F7-4031-BACB-5E9296410F5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F826-80B6-4FB8-913B-4885E676D08D}" type="datetimeFigureOut">
              <a:rPr lang="zh-TW" altLang="en-US" smtClean="0"/>
              <a:pPr/>
              <a:t>2018/12/27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4DA4-A4F7-4031-BACB-5E9296410F5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F826-80B6-4FB8-913B-4885E676D08D}" type="datetimeFigureOut">
              <a:rPr lang="zh-TW" altLang="en-US" smtClean="0"/>
              <a:pPr/>
              <a:t>2018/12/27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4DA4-A4F7-4031-BACB-5E9296410F5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9F826-80B6-4FB8-913B-4885E676D08D}" type="datetimeFigureOut">
              <a:rPr lang="zh-TW" altLang="en-US" smtClean="0"/>
              <a:pPr/>
              <a:t>2018/12/27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A4DA4-A4F7-4031-BACB-5E9296410F5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/>
          <p:cNvSpPr txBox="1"/>
          <p:nvPr/>
        </p:nvSpPr>
        <p:spPr>
          <a:xfrm>
            <a:off x="2853816" y="250030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200" dirty="0" smtClean="0">
                <a:latin typeface="標楷體" pitchFamily="65" charset="-120"/>
                <a:ea typeface="標楷體" pitchFamily="65" charset="-120"/>
              </a:rPr>
              <a:t>淺淺談密碼學</a:t>
            </a:r>
            <a:endParaRPr lang="zh-TW" altLang="en-US" sz="32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500430" y="3571876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2018/12/27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向下箭號 2"/>
          <p:cNvSpPr/>
          <p:nvPr/>
        </p:nvSpPr>
        <p:spPr>
          <a:xfrm>
            <a:off x="4000496" y="3786190"/>
            <a:ext cx="642942" cy="142876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4857752" y="4110343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解密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214678" y="5406110"/>
            <a:ext cx="2492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I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WILL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HELP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YOU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" y="1071546"/>
          <a:ext cx="9143995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  <a:gridCol w="397565"/>
              </a:tblGrid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latin typeface="標楷體" pitchFamily="65" charset="-120"/>
                          <a:ea typeface="標楷體" pitchFamily="65" charset="-120"/>
                        </a:rPr>
                        <a:t>明文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B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C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D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E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F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G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H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I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J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K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L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M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N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O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P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Q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R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S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T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U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…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latin typeface="標楷體" pitchFamily="65" charset="-120"/>
                          <a:ea typeface="標楷體" pitchFamily="65" charset="-120"/>
                        </a:rPr>
                        <a:t>密文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F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G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H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I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J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K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L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M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N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O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P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Q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err="1" smtClean="0">
                          <a:latin typeface="標楷體" pitchFamily="65" charset="-120"/>
                          <a:ea typeface="標楷體" pitchFamily="65" charset="-120"/>
                        </a:rPr>
                        <a:t>R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S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T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U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V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W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X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Y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…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3892632" y="28572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密碼表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3090154" y="314324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NBNQQMJQUDTZ</a:t>
            </a:r>
            <a:endParaRPr lang="zh-TW" altLang="en-US" sz="2800" b="1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500166" y="571480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200" dirty="0" smtClean="0">
                <a:latin typeface="標楷體" pitchFamily="65" charset="-120"/>
                <a:ea typeface="標楷體" pitchFamily="65" charset="-120"/>
              </a:rPr>
              <a:t>把英文移動幾位來當密碼表</a:t>
            </a:r>
            <a:endParaRPr lang="zh-TW" altLang="en-US" sz="32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2143108" y="2071678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英文移動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26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次就會回到原位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      只有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26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種密碼表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向右箭號 3"/>
          <p:cNvSpPr/>
          <p:nvPr/>
        </p:nvSpPr>
        <p:spPr>
          <a:xfrm>
            <a:off x="2357422" y="2857496"/>
            <a:ext cx="714380" cy="35719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642910" y="3786190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200" dirty="0" smtClean="0">
                <a:latin typeface="標楷體" pitchFamily="65" charset="-120"/>
                <a:ea typeface="標楷體" pitchFamily="65" charset="-120"/>
              </a:rPr>
              <a:t>破解</a:t>
            </a:r>
            <a:r>
              <a:rPr lang="en-US" altLang="zh-TW" sz="3200" dirty="0" smtClean="0">
                <a:latin typeface="標楷體" pitchFamily="65" charset="-120"/>
                <a:ea typeface="標楷體" pitchFamily="65" charset="-120"/>
              </a:rPr>
              <a:t>?</a:t>
            </a:r>
            <a:endParaRPr lang="zh-TW" altLang="en-US" sz="32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1928794" y="4500570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找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26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次最像文章的那個就對了</a:t>
            </a:r>
            <a:endParaRPr lang="zh-TW" altLang="en-US" sz="2000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11" name="圖片 10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5000636"/>
            <a:ext cx="1448410" cy="118506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903229" y="264318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dirty="0" smtClean="0">
                <a:latin typeface="標楷體" pitchFamily="65" charset="-120"/>
                <a:ea typeface="標楷體" pitchFamily="65" charset="-120"/>
              </a:rPr>
              <a:t>NBNQQMJQUDTZ</a:t>
            </a:r>
            <a:endParaRPr lang="zh-TW" altLang="en-US" sz="36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5857884" y="4286256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800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位移</a:t>
            </a:r>
            <a:r>
              <a:rPr lang="en-US" altLang="zh-TW" sz="2800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5</a:t>
            </a:r>
            <a:r>
              <a:rPr lang="zh-TW" altLang="en-US" sz="2800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位</a:t>
            </a:r>
            <a:endParaRPr lang="zh-TW" altLang="en-US" sz="2800" dirty="0">
              <a:solidFill>
                <a:srgbClr val="FFFF00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7158" y="1214422"/>
            <a:ext cx="81439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 smtClean="0"/>
              <a:t>import </a:t>
            </a:r>
            <a:r>
              <a:rPr lang="zh-TW" altLang="en-US" dirty="0" smtClean="0"/>
              <a:t> </a:t>
            </a:r>
            <a:r>
              <a:rPr lang="en-US" altLang="zh-TW" dirty="0" err="1" smtClean="0"/>
              <a:t>os</a:t>
            </a:r>
            <a:endParaRPr lang="en-US" altLang="zh-TW" dirty="0" smtClean="0"/>
          </a:p>
          <a:p>
            <a:r>
              <a:rPr lang="en-US" altLang="zh-TW" dirty="0" smtClean="0"/>
              <a:t>def decryption():</a:t>
            </a:r>
          </a:p>
          <a:p>
            <a:r>
              <a:rPr lang="en-US" altLang="zh-TW" dirty="0" smtClean="0"/>
              <a:t>    str1 = input("</a:t>
            </a:r>
            <a:r>
              <a:rPr lang="zh-TW" altLang="en-US" dirty="0" smtClean="0"/>
              <a:t>請輸入密文：</a:t>
            </a:r>
            <a:r>
              <a:rPr lang="en-US" altLang="zh-TW" dirty="0" smtClean="0"/>
              <a:t>")</a:t>
            </a:r>
          </a:p>
          <a:p>
            <a:r>
              <a:rPr lang="en-US" altLang="zh-TW" dirty="0" smtClean="0"/>
              <a:t>    for k in range(26):</a:t>
            </a:r>
          </a:p>
          <a:p>
            <a:r>
              <a:rPr lang="en-US" altLang="zh-TW" dirty="0" smtClean="0"/>
              <a:t>        change = str1.lower()</a:t>
            </a:r>
          </a:p>
          <a:p>
            <a:r>
              <a:rPr lang="en-US" altLang="zh-TW" dirty="0" smtClean="0"/>
              <a:t>        </a:t>
            </a:r>
            <a:r>
              <a:rPr lang="en-US" altLang="zh-TW" dirty="0" err="1" smtClean="0"/>
              <a:t>strlist</a:t>
            </a:r>
            <a:r>
              <a:rPr lang="en-US" altLang="zh-TW" dirty="0" smtClean="0"/>
              <a:t> = list(change)</a:t>
            </a:r>
          </a:p>
          <a:p>
            <a:r>
              <a:rPr lang="en-US" altLang="zh-TW" dirty="0" smtClean="0"/>
              <a:t>        </a:t>
            </a:r>
            <a:r>
              <a:rPr lang="en-US" altLang="zh-TW" dirty="0" err="1" smtClean="0"/>
              <a:t>strlist_decry</a:t>
            </a:r>
            <a:r>
              <a:rPr lang="en-US" altLang="zh-TW" dirty="0" smtClean="0"/>
              <a:t> = </a:t>
            </a:r>
            <a:r>
              <a:rPr lang="en-US" altLang="zh-TW" dirty="0" err="1" smtClean="0"/>
              <a:t>strlist</a:t>
            </a:r>
            <a:endParaRPr lang="en-US" altLang="zh-TW" dirty="0" smtClean="0"/>
          </a:p>
          <a:p>
            <a:r>
              <a:rPr lang="en-US" altLang="zh-TW" dirty="0" smtClean="0"/>
              <a:t>        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 = 0</a:t>
            </a:r>
          </a:p>
          <a:p>
            <a:r>
              <a:rPr lang="en-US" altLang="zh-TW" dirty="0" smtClean="0"/>
              <a:t>        while 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 &lt; </a:t>
            </a:r>
            <a:r>
              <a:rPr lang="en-US" altLang="zh-TW" dirty="0" err="1" smtClean="0"/>
              <a:t>len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strlist</a:t>
            </a:r>
            <a:r>
              <a:rPr lang="en-US" altLang="zh-TW" dirty="0" smtClean="0"/>
              <a:t>):</a:t>
            </a:r>
          </a:p>
          <a:p>
            <a:r>
              <a:rPr lang="en-US" altLang="zh-TW" dirty="0" smtClean="0"/>
              <a:t>            if </a:t>
            </a:r>
            <a:r>
              <a:rPr lang="en-US" altLang="zh-TW" dirty="0" err="1" smtClean="0"/>
              <a:t>ord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strlist</a:t>
            </a:r>
            <a:r>
              <a:rPr lang="en-US" altLang="zh-TW" dirty="0" smtClean="0"/>
              <a:t>[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]) &gt;= 97+k:</a:t>
            </a:r>
          </a:p>
          <a:p>
            <a:r>
              <a:rPr lang="en-US" altLang="zh-TW" dirty="0" smtClean="0"/>
              <a:t>                </a:t>
            </a:r>
            <a:r>
              <a:rPr lang="en-US" altLang="zh-TW" dirty="0" err="1" smtClean="0"/>
              <a:t>strlist_decry</a:t>
            </a:r>
            <a:r>
              <a:rPr lang="en-US" altLang="zh-TW" dirty="0" smtClean="0"/>
              <a:t>[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] = </a:t>
            </a:r>
            <a:r>
              <a:rPr lang="en-US" altLang="zh-TW" dirty="0" err="1" smtClean="0"/>
              <a:t>chr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ord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strlist</a:t>
            </a:r>
            <a:r>
              <a:rPr lang="en-US" altLang="zh-TW" dirty="0" smtClean="0"/>
              <a:t>[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]) - k)</a:t>
            </a:r>
          </a:p>
          <a:p>
            <a:r>
              <a:rPr lang="en-US" altLang="zh-TW" dirty="0" smtClean="0"/>
              <a:t>            else:</a:t>
            </a:r>
          </a:p>
          <a:p>
            <a:r>
              <a:rPr lang="en-US" altLang="zh-TW" dirty="0" smtClean="0"/>
              <a:t>                </a:t>
            </a:r>
            <a:r>
              <a:rPr lang="en-US" altLang="zh-TW" dirty="0" err="1" smtClean="0"/>
              <a:t>strlist_decry</a:t>
            </a:r>
            <a:r>
              <a:rPr lang="en-US" altLang="zh-TW" dirty="0" smtClean="0"/>
              <a:t>[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] = </a:t>
            </a:r>
            <a:r>
              <a:rPr lang="en-US" altLang="zh-TW" dirty="0" err="1" smtClean="0"/>
              <a:t>chr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ord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strlist</a:t>
            </a:r>
            <a:r>
              <a:rPr lang="en-US" altLang="zh-TW" dirty="0" smtClean="0"/>
              <a:t>[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]) + 26 - k)</a:t>
            </a:r>
          </a:p>
          <a:p>
            <a:r>
              <a:rPr lang="en-US" altLang="zh-TW" dirty="0" smtClean="0"/>
              <a:t>            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 = i+1</a:t>
            </a:r>
          </a:p>
          <a:p>
            <a:r>
              <a:rPr lang="en-US" altLang="zh-TW" dirty="0" smtClean="0"/>
              <a:t>        print ("</a:t>
            </a:r>
            <a:r>
              <a:rPr lang="zh-TW" altLang="en-US" dirty="0" smtClean="0"/>
              <a:t>解密結果為：</a:t>
            </a:r>
            <a:r>
              <a:rPr lang="en-US" altLang="zh-TW" dirty="0" smtClean="0"/>
              <a:t>"+"".join(</a:t>
            </a:r>
            <a:r>
              <a:rPr lang="en-US" altLang="zh-TW" dirty="0" err="1" smtClean="0"/>
              <a:t>strlist_decry</a:t>
            </a:r>
            <a:r>
              <a:rPr lang="en-US" altLang="zh-TW" dirty="0" smtClean="0"/>
              <a:t>))</a:t>
            </a:r>
          </a:p>
          <a:p>
            <a:r>
              <a:rPr lang="en-US" altLang="zh-TW" dirty="0" smtClean="0"/>
              <a:t>decryption()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方塊 6"/>
          <p:cNvSpPr txBox="1"/>
          <p:nvPr/>
        </p:nvSpPr>
        <p:spPr>
          <a:xfrm>
            <a:off x="1571604" y="2285992"/>
            <a:ext cx="60324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替換加密法</a:t>
            </a:r>
            <a:endParaRPr lang="en-US" altLang="zh-TW" sz="48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en-US" altLang="zh-TW" sz="4800" dirty="0" smtClean="0">
                <a:latin typeface="標楷體" pitchFamily="65" charset="-120"/>
                <a:ea typeface="標楷體" pitchFamily="65" charset="-120"/>
              </a:rPr>
              <a:t>Substitution cipher</a:t>
            </a:r>
            <a:endParaRPr lang="zh-TW" altLang="en-US" sz="48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571736" y="2928934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200" b="1" dirty="0" smtClean="0">
                <a:latin typeface="標楷體" pitchFamily="65" charset="-120"/>
                <a:ea typeface="標楷體" pitchFamily="65" charset="-120"/>
              </a:rPr>
              <a:t>Hello! I</a:t>
            </a:r>
            <a:r>
              <a:rPr lang="zh-TW" altLang="en-US" sz="32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3200" b="1" dirty="0" smtClean="0">
                <a:latin typeface="標楷體" pitchFamily="65" charset="-120"/>
                <a:ea typeface="標楷體" pitchFamily="65" charset="-120"/>
              </a:rPr>
              <a:t>am </a:t>
            </a:r>
            <a:r>
              <a:rPr lang="en-US" altLang="zh-TW" sz="3200" b="1" dirty="0" err="1" smtClean="0">
                <a:latin typeface="標楷體" pitchFamily="65" charset="-120"/>
                <a:ea typeface="標楷體" pitchFamily="65" charset="-120"/>
              </a:rPr>
              <a:t>Hihi</a:t>
            </a:r>
            <a:r>
              <a:rPr lang="en-US" altLang="zh-TW" sz="3200" b="1" dirty="0" smtClean="0">
                <a:latin typeface="標楷體" pitchFamily="65" charset="-120"/>
                <a:ea typeface="標楷體" pitchFamily="65" charset="-120"/>
              </a:rPr>
              <a:t> .</a:t>
            </a:r>
            <a:endParaRPr lang="zh-TW" altLang="en-US" sz="3200" b="1" dirty="0">
              <a:latin typeface="標楷體" pitchFamily="65" charset="-120"/>
              <a:ea typeface="標楷體" pitchFamily="65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42909" y="1285860"/>
          <a:ext cx="7715304" cy="10715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7256"/>
                <a:gridCol w="857256"/>
                <a:gridCol w="857256"/>
                <a:gridCol w="857256"/>
                <a:gridCol w="857256"/>
                <a:gridCol w="857256"/>
                <a:gridCol w="857256"/>
                <a:gridCol w="857256"/>
                <a:gridCol w="857256"/>
              </a:tblGrid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latin typeface="標楷體" pitchFamily="65" charset="-120"/>
                          <a:ea typeface="標楷體" pitchFamily="65" charset="-120"/>
                        </a:rPr>
                        <a:t>明文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H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e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l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o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I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m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err="1" smtClean="0">
                          <a:latin typeface="標楷體" pitchFamily="65" charset="-120"/>
                          <a:ea typeface="標楷體" pitchFamily="65" charset="-120"/>
                        </a:rPr>
                        <a:t>i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latin typeface="標楷體" pitchFamily="65" charset="-120"/>
                          <a:ea typeface="標楷體" pitchFamily="65" charset="-120"/>
                        </a:rPr>
                        <a:t>密文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b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c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d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e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f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g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latin typeface="標楷體" pitchFamily="65" charset="-120"/>
                          <a:ea typeface="標楷體" pitchFamily="65" charset="-120"/>
                        </a:rPr>
                        <a:t>H</a:t>
                      </a:r>
                      <a:endParaRPr lang="zh-TW" altLang="en-US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字方塊 4"/>
          <p:cNvSpPr txBox="1"/>
          <p:nvPr/>
        </p:nvSpPr>
        <p:spPr>
          <a:xfrm>
            <a:off x="2500298" y="4857760"/>
            <a:ext cx="4108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dirty="0" err="1" smtClean="0">
                <a:latin typeface="標楷體" pitchFamily="65" charset="-120"/>
                <a:ea typeface="標楷體" pitchFamily="65" charset="-120"/>
              </a:rPr>
              <a:t>Abccd</a:t>
            </a:r>
            <a:r>
              <a:rPr lang="en-US" altLang="zh-TW" sz="3600" b="1" dirty="0" smtClean="0">
                <a:latin typeface="標楷體" pitchFamily="65" charset="-120"/>
                <a:ea typeface="標楷體" pitchFamily="65" charset="-120"/>
              </a:rPr>
              <a:t>! E </a:t>
            </a:r>
            <a:r>
              <a:rPr lang="en-US" altLang="zh-TW" sz="3600" b="1" dirty="0" err="1" smtClean="0">
                <a:latin typeface="標楷體" pitchFamily="65" charset="-120"/>
                <a:ea typeface="標楷體" pitchFamily="65" charset="-120"/>
              </a:rPr>
              <a:t>fg</a:t>
            </a:r>
            <a:r>
              <a:rPr lang="en-US" altLang="zh-TW" sz="36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3600" b="1" dirty="0" err="1" smtClean="0">
                <a:latin typeface="標楷體" pitchFamily="65" charset="-120"/>
                <a:ea typeface="標楷體" pitchFamily="65" charset="-120"/>
              </a:rPr>
              <a:t>Ahah</a:t>
            </a:r>
            <a:r>
              <a:rPr lang="en-US" altLang="zh-TW" sz="3600" b="1" dirty="0" smtClean="0">
                <a:latin typeface="標楷體" pitchFamily="65" charset="-120"/>
                <a:ea typeface="標楷體" pitchFamily="65" charset="-120"/>
              </a:rPr>
              <a:t>.</a:t>
            </a:r>
            <a:endParaRPr lang="zh-TW" altLang="en-US" sz="3600" b="1" dirty="0">
              <a:latin typeface="標楷體" pitchFamily="65" charset="-120"/>
              <a:ea typeface="標楷體" pitchFamily="65" charset="-120"/>
            </a:endParaRPr>
          </a:p>
        </p:txBody>
      </p:sp>
      <p:cxnSp>
        <p:nvCxnSpPr>
          <p:cNvPr id="8" name="直線單箭頭接點 7"/>
          <p:cNvCxnSpPr/>
          <p:nvPr/>
        </p:nvCxnSpPr>
        <p:spPr>
          <a:xfrm rot="5400000">
            <a:off x="3714744" y="4143380"/>
            <a:ext cx="114300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字方塊 8"/>
          <p:cNvSpPr txBox="1"/>
          <p:nvPr/>
        </p:nvSpPr>
        <p:spPr>
          <a:xfrm>
            <a:off x="4714876" y="385762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加密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4143372" y="57148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密碼表</a:t>
            </a:r>
            <a:endParaRPr lang="zh-TW" altLang="en-US" sz="2000" b="1" dirty="0">
              <a:latin typeface="標楷體" pitchFamily="65" charset="-120"/>
              <a:ea typeface="標楷體" pitchFamily="65" charset="-12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1269575" y="857836"/>
            <a:ext cx="4339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A 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bc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 Mama.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Eman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an b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ibe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1269575" y="1715092"/>
            <a:ext cx="46474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bc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 M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Em</a:t>
            </a:r>
            <a:r>
              <a:rPr lang="en-US" altLang="zh-TW" sz="2400" b="1" dirty="0" err="1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n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n b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ibe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1269575" y="2500910"/>
            <a:ext cx="4339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am  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Em</a:t>
            </a:r>
            <a:r>
              <a:rPr lang="en-US" altLang="zh-TW" sz="2400" b="1" dirty="0" err="1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n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n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00496" y="2571744"/>
            <a:ext cx="500066" cy="35719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1714480" y="1714488"/>
            <a:ext cx="571504" cy="42862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文字方塊 10"/>
          <p:cNvSpPr txBox="1"/>
          <p:nvPr/>
        </p:nvSpPr>
        <p:spPr>
          <a:xfrm>
            <a:off x="1269575" y="3286728"/>
            <a:ext cx="4339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am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en-US" altLang="zh-TW" sz="2400" b="1" dirty="0" err="1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Hihi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Em</a:t>
            </a:r>
            <a:r>
              <a:rPr lang="en-US" altLang="zh-TW" sz="2400" b="1" dirty="0" err="1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is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is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1269575" y="4143984"/>
            <a:ext cx="4339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am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en-US" altLang="zh-TW" sz="2400" b="1" dirty="0" err="1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Hihi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This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is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at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86116" y="3357562"/>
            <a:ext cx="714380" cy="35719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矩形 16"/>
          <p:cNvSpPr/>
          <p:nvPr/>
        </p:nvSpPr>
        <p:spPr>
          <a:xfrm>
            <a:off x="4500562" y="1785926"/>
            <a:ext cx="285752" cy="35719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857752" y="4214818"/>
            <a:ext cx="571504" cy="42862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0" name="表格 19"/>
          <p:cNvGraphicFramePr>
            <a:graphicFrameLocks noGrp="1"/>
          </p:cNvGraphicFramePr>
          <p:nvPr/>
        </p:nvGraphicFramePr>
        <p:xfrm>
          <a:off x="7429520" y="642918"/>
          <a:ext cx="1428760" cy="4286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6853"/>
                <a:gridCol w="721907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err="1" smtClean="0">
                          <a:latin typeface="標楷體" pitchFamily="65" charset="-120"/>
                          <a:ea typeface="標楷體" pitchFamily="65" charset="-120"/>
                        </a:rPr>
                        <a:t>i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2" name="表格 21"/>
          <p:cNvGraphicFramePr>
            <a:graphicFrameLocks noGrp="1"/>
          </p:cNvGraphicFramePr>
          <p:nvPr/>
        </p:nvGraphicFramePr>
        <p:xfrm>
          <a:off x="7429520" y="1071546"/>
          <a:ext cx="1428760" cy="10087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6853"/>
                <a:gridCol w="721907"/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b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  <a:tr h="508636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m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c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7429520" y="3357562"/>
          <a:ext cx="1428760" cy="4286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6853"/>
                <a:gridCol w="721907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c</a:t>
                      </a:r>
                      <a:r>
                        <a:rPr lang="zh-TW" altLang="en-US" dirty="0" smtClean="0">
                          <a:latin typeface="標楷體" pitchFamily="65" charset="-120"/>
                          <a:ea typeface="標楷體" pitchFamily="65" charset="-120"/>
                        </a:rPr>
                        <a:t>、</a:t>
                      </a:r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err="1" smtClean="0">
                          <a:latin typeface="標楷體" pitchFamily="65" charset="-120"/>
                          <a:ea typeface="標楷體" pitchFamily="65" charset="-120"/>
                        </a:rPr>
                        <a:t>i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8" name="表格 27"/>
          <p:cNvGraphicFramePr>
            <a:graphicFrameLocks noGrp="1"/>
          </p:cNvGraphicFramePr>
          <p:nvPr/>
        </p:nvGraphicFramePr>
        <p:xfrm>
          <a:off x="7429520" y="214290"/>
          <a:ext cx="1428760" cy="4286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6853"/>
                <a:gridCol w="721907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latin typeface="標楷體" pitchFamily="65" charset="-120"/>
                          <a:ea typeface="標楷體" pitchFamily="65" charset="-120"/>
                        </a:rPr>
                        <a:t>明文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latin typeface="標楷體" pitchFamily="65" charset="-120"/>
                          <a:ea typeface="標楷體" pitchFamily="65" charset="-120"/>
                        </a:rPr>
                        <a:t>密文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9" name="圓角矩形 28"/>
          <p:cNvSpPr/>
          <p:nvPr/>
        </p:nvSpPr>
        <p:spPr>
          <a:xfrm>
            <a:off x="1214414" y="857232"/>
            <a:ext cx="428628" cy="500066"/>
          </a:xfrm>
          <a:prstGeom prst="roundRect">
            <a:avLst/>
          </a:prstGeom>
          <a:noFill/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文字方塊 29"/>
          <p:cNvSpPr txBox="1"/>
          <p:nvPr/>
        </p:nvSpPr>
        <p:spPr>
          <a:xfrm>
            <a:off x="1292908" y="4896161"/>
            <a:ext cx="4339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am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en-US" altLang="zh-TW" sz="2400" b="1" dirty="0" err="1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Hihi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This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is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cat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graphicFrame>
        <p:nvGraphicFramePr>
          <p:cNvPr id="31" name="表格 30"/>
          <p:cNvGraphicFramePr>
            <a:graphicFrameLocks noGrp="1"/>
          </p:cNvGraphicFramePr>
          <p:nvPr/>
        </p:nvGraphicFramePr>
        <p:xfrm>
          <a:off x="7429520" y="2071678"/>
          <a:ext cx="1428760" cy="4286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6853"/>
                <a:gridCol w="721907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s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n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32" name="表格 31"/>
          <p:cNvGraphicFramePr>
            <a:graphicFrameLocks noGrp="1"/>
          </p:cNvGraphicFramePr>
          <p:nvPr/>
        </p:nvGraphicFramePr>
        <p:xfrm>
          <a:off x="7429520" y="2517446"/>
          <a:ext cx="1428760" cy="8401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6853"/>
                <a:gridCol w="721907"/>
              </a:tblGrid>
              <a:tr h="420058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t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e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  <a:tr h="420058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h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m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3" name="圓角矩形 32"/>
          <p:cNvSpPr/>
          <p:nvPr/>
        </p:nvSpPr>
        <p:spPr>
          <a:xfrm>
            <a:off x="3214678" y="2571744"/>
            <a:ext cx="857256" cy="342896"/>
          </a:xfrm>
          <a:prstGeom prst="roundRect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文字方塊 20"/>
          <p:cNvSpPr txBox="1"/>
          <p:nvPr/>
        </p:nvSpPr>
        <p:spPr>
          <a:xfrm>
            <a:off x="1285852" y="5643578"/>
            <a:ext cx="4339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am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en-US" altLang="zh-TW" sz="2400" b="1" dirty="0" err="1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Hihi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This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is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92D050"/>
                </a:solidFill>
                <a:latin typeface="標楷體" pitchFamily="65" charset="-120"/>
                <a:ea typeface="標楷體" pitchFamily="65" charset="-120"/>
              </a:rPr>
              <a:t>bat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  <p:bldP spid="10" grpId="0" animBg="1"/>
      <p:bldP spid="11" grpId="0"/>
      <p:bldP spid="12" grpId="0"/>
      <p:bldP spid="15" grpId="0" animBg="1"/>
      <p:bldP spid="18" grpId="0" animBg="1"/>
      <p:bldP spid="29" grpId="0" animBg="1"/>
      <p:bldP spid="30" grpId="0"/>
      <p:bldP spid="33" grpId="0" animBg="1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圖表 1"/>
          <p:cNvGraphicFramePr/>
          <p:nvPr/>
        </p:nvGraphicFramePr>
        <p:xfrm>
          <a:off x="214282" y="857232"/>
          <a:ext cx="8572559" cy="4562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直線接點 3"/>
          <p:cNvCxnSpPr/>
          <p:nvPr/>
        </p:nvCxnSpPr>
        <p:spPr>
          <a:xfrm>
            <a:off x="785786" y="3429000"/>
            <a:ext cx="8143932" cy="1588"/>
          </a:xfrm>
          <a:prstGeom prst="line">
            <a:avLst/>
          </a:prstGeom>
          <a:ln w="3810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14282" y="214290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Abccd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! E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fg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f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xelc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E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cbflm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f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ndlo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gdqmrfem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vbf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Dmb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ofk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E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fvjbo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gt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wdkasebmo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Adn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rd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vfk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gdqmrfem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vbf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em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Bmxceva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?</a:t>
            </a:r>
          </a:p>
          <a:p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Ab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vheo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gdqmrfem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gdqmrfem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vbf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Gdqmrfem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gdqmrfem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vbf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?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357158" y="550070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常使用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: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e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 a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 t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dirty="0" err="1" smtClean="0">
                <a:latin typeface="標楷體" pitchFamily="65" charset="-120"/>
                <a:ea typeface="標楷體" pitchFamily="65" charset="-120"/>
              </a:rPr>
              <a:t>i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 o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285720" y="2571744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Abccd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! </a:t>
            </a:r>
            <a:r>
              <a:rPr lang="en-US" altLang="zh-TW" sz="2400" b="1" dirty="0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fg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f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x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lc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cbflm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f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ndlo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gdqmrf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vbf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Dmb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ofk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fvjbo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gt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wdkas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bmo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Adn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rd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vfk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gdqmrf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vbf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Bmxc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?</a:t>
            </a:r>
          </a:p>
          <a:p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Ab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vh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gdqmrf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gdqmrf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vbf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Gdqmrf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gdqmrf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vbf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?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1428728" y="285728"/>
            <a:ext cx="357190" cy="357190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圓角矩形 5"/>
          <p:cNvSpPr/>
          <p:nvPr/>
        </p:nvSpPr>
        <p:spPr>
          <a:xfrm>
            <a:off x="3357554" y="285728"/>
            <a:ext cx="357190" cy="357190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3214678" y="642918"/>
            <a:ext cx="357190" cy="357190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2214546" y="2643182"/>
            <a:ext cx="357190" cy="3571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3071802" y="547754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X</a:t>
            </a:r>
            <a:endParaRPr lang="zh-TW" altLang="en-US" sz="2800" b="1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0" name="圓角矩形 9"/>
          <p:cNvSpPr/>
          <p:nvPr/>
        </p:nvSpPr>
        <p:spPr>
          <a:xfrm>
            <a:off x="4714876" y="2571744"/>
            <a:ext cx="357190" cy="3571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214282" y="785794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Abccd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! </a:t>
            </a:r>
            <a:r>
              <a:rPr lang="en-US" altLang="zh-TW" sz="2400" b="1" dirty="0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x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lc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cb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ndlo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Dmb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o</a:t>
            </a:r>
            <a:r>
              <a:rPr lang="en-US" altLang="zh-TW" sz="2400" b="1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k </a:t>
            </a:r>
            <a:r>
              <a:rPr lang="en-US" altLang="zh-TW" sz="2400" b="1" dirty="0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vjbo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gt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wdkas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bmo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Adn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rd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k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Bmxc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?</a:t>
            </a:r>
          </a:p>
          <a:p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Ab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vh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gdqmr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?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285720" y="2928934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Abccd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! </a:t>
            </a:r>
            <a:r>
              <a:rPr lang="en-US" altLang="zh-TW" sz="2400" b="1" dirty="0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x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lc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cb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ndlo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dqmr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Dmb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o</a:t>
            </a:r>
            <a:r>
              <a:rPr lang="en-US" altLang="zh-TW" sz="2400" b="1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k </a:t>
            </a:r>
            <a:r>
              <a:rPr lang="en-US" altLang="zh-TW" sz="2400" b="1" dirty="0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vjbo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t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wdkas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bmo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Adn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rd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k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dqmr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Bmxc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?</a:t>
            </a:r>
          </a:p>
          <a:p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Ab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vh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dqmr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dqmr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dqmr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dqmr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?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9" name="圓角矩形 8"/>
          <p:cNvSpPr/>
          <p:nvPr/>
        </p:nvSpPr>
        <p:spPr>
          <a:xfrm>
            <a:off x="6929454" y="3356264"/>
            <a:ext cx="785818" cy="4299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214282" y="214290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smtClean="0">
                <a:latin typeface="標楷體" pitchFamily="65" charset="-120"/>
                <a:ea typeface="標楷體" pitchFamily="65" charset="-120"/>
              </a:rPr>
              <a:t>常使用</a:t>
            </a:r>
            <a:r>
              <a:rPr lang="en-US" altLang="zh-TW" sz="2400" smtClean="0">
                <a:latin typeface="標楷體" pitchFamily="65" charset="-120"/>
                <a:ea typeface="標楷體" pitchFamily="65" charset="-120"/>
              </a:rPr>
              <a:t>:</a:t>
            </a:r>
            <a:r>
              <a:rPr lang="zh-TW" altLang="en-US" sz="240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en-US" altLang="zh-TW" sz="2400" smtClean="0">
                <a:latin typeface="標楷體" pitchFamily="65" charset="-120"/>
                <a:ea typeface="標楷體" pitchFamily="65" charset="-120"/>
              </a:rPr>
              <a:t>e</a:t>
            </a:r>
            <a:r>
              <a:rPr lang="zh-TW" altLang="en-US" sz="240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smtClean="0">
                <a:latin typeface="標楷體" pitchFamily="65" charset="-120"/>
                <a:ea typeface="標楷體" pitchFamily="65" charset="-120"/>
              </a:rPr>
              <a:t> a</a:t>
            </a:r>
            <a:r>
              <a:rPr lang="zh-TW" altLang="en-US" sz="240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smtClean="0">
                <a:latin typeface="標楷體" pitchFamily="65" charset="-120"/>
                <a:ea typeface="標楷體" pitchFamily="65" charset="-120"/>
              </a:rPr>
              <a:t> t</a:t>
            </a:r>
            <a:r>
              <a:rPr lang="zh-TW" altLang="en-US" sz="240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dirty="0" err="1" smtClean="0">
                <a:latin typeface="標楷體" pitchFamily="65" charset="-120"/>
                <a:ea typeface="標楷體" pitchFamily="65" charset="-120"/>
              </a:rPr>
              <a:t>i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 o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2928926" y="19113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X</a:t>
            </a:r>
            <a:endParaRPr lang="zh-TW" altLang="en-US" sz="2800" b="1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2" name="圓角矩形 11"/>
          <p:cNvSpPr/>
          <p:nvPr/>
        </p:nvSpPr>
        <p:spPr>
          <a:xfrm>
            <a:off x="6072198" y="3714752"/>
            <a:ext cx="357190" cy="4299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文字方塊 12"/>
          <p:cNvSpPr txBox="1"/>
          <p:nvPr/>
        </p:nvSpPr>
        <p:spPr>
          <a:xfrm>
            <a:off x="2000232" y="21429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X</a:t>
            </a:r>
            <a:endParaRPr lang="zh-TW" altLang="en-US" sz="2800" b="1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9" grpId="0" animBg="1"/>
      <p:bldP spid="12" grpId="0" animBg="1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1"/>
          <p:cNvGrpSpPr/>
          <p:nvPr/>
        </p:nvGrpSpPr>
        <p:grpSpPr>
          <a:xfrm>
            <a:off x="401430" y="4141708"/>
            <a:ext cx="1372877" cy="1837232"/>
            <a:chOff x="8560407" y="4495905"/>
            <a:chExt cx="663353" cy="665792"/>
          </a:xfrm>
        </p:grpSpPr>
        <p:sp>
          <p:nvSpPr>
            <p:cNvPr id="10" name="Oval 82"/>
            <p:cNvSpPr>
              <a:spLocks noChangeArrowheads="1"/>
            </p:cNvSpPr>
            <p:nvPr/>
          </p:nvSpPr>
          <p:spPr bwMode="auto">
            <a:xfrm>
              <a:off x="8560407" y="4495905"/>
              <a:ext cx="663353" cy="665792"/>
            </a:xfrm>
            <a:prstGeom prst="ellipse">
              <a:avLst/>
            </a:prstGeom>
            <a:noFill/>
            <a:ln w="30163" cap="rnd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3"/>
            <p:cNvSpPr>
              <a:spLocks/>
            </p:cNvSpPr>
            <p:nvPr/>
          </p:nvSpPr>
          <p:spPr bwMode="auto">
            <a:xfrm>
              <a:off x="8667714" y="4584921"/>
              <a:ext cx="452397" cy="576776"/>
            </a:xfrm>
            <a:custGeom>
              <a:avLst/>
              <a:gdLst>
                <a:gd name="T0" fmla="*/ 102 w 157"/>
                <a:gd name="T1" fmla="*/ 135 h 200"/>
                <a:gd name="T2" fmla="*/ 101 w 157"/>
                <a:gd name="T3" fmla="*/ 115 h 200"/>
                <a:gd name="T4" fmla="*/ 112 w 157"/>
                <a:gd name="T5" fmla="*/ 91 h 200"/>
                <a:gd name="T6" fmla="*/ 121 w 157"/>
                <a:gd name="T7" fmla="*/ 78 h 200"/>
                <a:gd name="T8" fmla="*/ 117 w 157"/>
                <a:gd name="T9" fmla="*/ 68 h 200"/>
                <a:gd name="T10" fmla="*/ 100 w 157"/>
                <a:gd name="T11" fmla="*/ 8 h 200"/>
                <a:gd name="T12" fmla="*/ 78 w 157"/>
                <a:gd name="T13" fmla="*/ 0 h 200"/>
                <a:gd name="T14" fmla="*/ 39 w 157"/>
                <a:gd name="T15" fmla="*/ 68 h 200"/>
                <a:gd name="T16" fmla="*/ 36 w 157"/>
                <a:gd name="T17" fmla="*/ 78 h 200"/>
                <a:gd name="T18" fmla="*/ 44 w 157"/>
                <a:gd name="T19" fmla="*/ 91 h 200"/>
                <a:gd name="T20" fmla="*/ 55 w 157"/>
                <a:gd name="T21" fmla="*/ 115 h 200"/>
                <a:gd name="T22" fmla="*/ 55 w 157"/>
                <a:gd name="T23" fmla="*/ 135 h 200"/>
                <a:gd name="T24" fmla="*/ 0 w 157"/>
                <a:gd name="T25" fmla="*/ 168 h 200"/>
                <a:gd name="T26" fmla="*/ 81 w 157"/>
                <a:gd name="T27" fmla="*/ 200 h 200"/>
                <a:gd name="T28" fmla="*/ 157 w 157"/>
                <a:gd name="T29" fmla="*/ 168 h 200"/>
                <a:gd name="T30" fmla="*/ 102 w 157"/>
                <a:gd name="T31" fmla="*/ 13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" h="200">
                  <a:moveTo>
                    <a:pt x="102" y="135"/>
                  </a:moveTo>
                  <a:cubicBezTo>
                    <a:pt x="101" y="127"/>
                    <a:pt x="101" y="122"/>
                    <a:pt x="101" y="115"/>
                  </a:cubicBezTo>
                  <a:cubicBezTo>
                    <a:pt x="105" y="113"/>
                    <a:pt x="111" y="101"/>
                    <a:pt x="112" y="91"/>
                  </a:cubicBezTo>
                  <a:cubicBezTo>
                    <a:pt x="115" y="91"/>
                    <a:pt x="119" y="88"/>
                    <a:pt x="121" y="78"/>
                  </a:cubicBezTo>
                  <a:cubicBezTo>
                    <a:pt x="121" y="72"/>
                    <a:pt x="119" y="69"/>
                    <a:pt x="117" y="68"/>
                  </a:cubicBezTo>
                  <a:cubicBezTo>
                    <a:pt x="121" y="54"/>
                    <a:pt x="131" y="13"/>
                    <a:pt x="100" y="8"/>
                  </a:cubicBezTo>
                  <a:cubicBezTo>
                    <a:pt x="97" y="3"/>
                    <a:pt x="88" y="0"/>
                    <a:pt x="78" y="0"/>
                  </a:cubicBezTo>
                  <a:cubicBezTo>
                    <a:pt x="35" y="1"/>
                    <a:pt x="30" y="32"/>
                    <a:pt x="39" y="68"/>
                  </a:cubicBezTo>
                  <a:cubicBezTo>
                    <a:pt x="38" y="69"/>
                    <a:pt x="35" y="72"/>
                    <a:pt x="36" y="78"/>
                  </a:cubicBezTo>
                  <a:cubicBezTo>
                    <a:pt x="37" y="88"/>
                    <a:pt x="41" y="91"/>
                    <a:pt x="44" y="91"/>
                  </a:cubicBezTo>
                  <a:cubicBezTo>
                    <a:pt x="45" y="101"/>
                    <a:pt x="52" y="113"/>
                    <a:pt x="55" y="115"/>
                  </a:cubicBezTo>
                  <a:cubicBezTo>
                    <a:pt x="55" y="122"/>
                    <a:pt x="56" y="127"/>
                    <a:pt x="55" y="135"/>
                  </a:cubicBezTo>
                  <a:cubicBezTo>
                    <a:pt x="49" y="151"/>
                    <a:pt x="18" y="152"/>
                    <a:pt x="0" y="168"/>
                  </a:cubicBezTo>
                  <a:cubicBezTo>
                    <a:pt x="18" y="187"/>
                    <a:pt x="49" y="200"/>
                    <a:pt x="81" y="200"/>
                  </a:cubicBezTo>
                  <a:cubicBezTo>
                    <a:pt x="113" y="200"/>
                    <a:pt x="151" y="175"/>
                    <a:pt x="157" y="168"/>
                  </a:cubicBezTo>
                  <a:cubicBezTo>
                    <a:pt x="139" y="152"/>
                    <a:pt x="108" y="151"/>
                    <a:pt x="102" y="135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群組 14"/>
          <p:cNvGrpSpPr/>
          <p:nvPr/>
        </p:nvGrpSpPr>
        <p:grpSpPr>
          <a:xfrm>
            <a:off x="7418679" y="4157172"/>
            <a:ext cx="1374479" cy="1821768"/>
            <a:chOff x="9952961" y="4495905"/>
            <a:chExt cx="663353" cy="665793"/>
          </a:xfrm>
        </p:grpSpPr>
        <p:sp>
          <p:nvSpPr>
            <p:cNvPr id="13" name="Oval 85"/>
            <p:cNvSpPr>
              <a:spLocks noChangeArrowheads="1"/>
            </p:cNvSpPr>
            <p:nvPr/>
          </p:nvSpPr>
          <p:spPr bwMode="auto">
            <a:xfrm>
              <a:off x="9952961" y="4495905"/>
              <a:ext cx="663353" cy="665792"/>
            </a:xfrm>
            <a:prstGeom prst="ellipse">
              <a:avLst/>
            </a:prstGeom>
            <a:noFill/>
            <a:ln w="30163" cap="rnd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6"/>
            <p:cNvSpPr>
              <a:spLocks/>
            </p:cNvSpPr>
            <p:nvPr/>
          </p:nvSpPr>
          <p:spPr bwMode="auto">
            <a:xfrm>
              <a:off x="10054171" y="4582483"/>
              <a:ext cx="458494" cy="579215"/>
            </a:xfrm>
            <a:custGeom>
              <a:avLst/>
              <a:gdLst>
                <a:gd name="T0" fmla="*/ 103 w 159"/>
                <a:gd name="T1" fmla="*/ 136 h 201"/>
                <a:gd name="T2" fmla="*/ 103 w 159"/>
                <a:gd name="T3" fmla="*/ 130 h 201"/>
                <a:gd name="T4" fmla="*/ 139 w 159"/>
                <a:gd name="T5" fmla="*/ 117 h 201"/>
                <a:gd name="T6" fmla="*/ 139 w 159"/>
                <a:gd name="T7" fmla="*/ 117 h 201"/>
                <a:gd name="T8" fmla="*/ 98 w 159"/>
                <a:gd name="T9" fmla="*/ 5 h 201"/>
                <a:gd name="T10" fmla="*/ 80 w 159"/>
                <a:gd name="T11" fmla="*/ 0 h 201"/>
                <a:gd name="T12" fmla="*/ 22 w 159"/>
                <a:gd name="T13" fmla="*/ 117 h 201"/>
                <a:gd name="T14" fmla="*/ 22 w 159"/>
                <a:gd name="T15" fmla="*/ 117 h 201"/>
                <a:gd name="T16" fmla="*/ 22 w 159"/>
                <a:gd name="T17" fmla="*/ 117 h 201"/>
                <a:gd name="T18" fmla="*/ 22 w 159"/>
                <a:gd name="T19" fmla="*/ 117 h 201"/>
                <a:gd name="T20" fmla="*/ 22 w 159"/>
                <a:gd name="T21" fmla="*/ 117 h 201"/>
                <a:gd name="T22" fmla="*/ 57 w 159"/>
                <a:gd name="T23" fmla="*/ 130 h 201"/>
                <a:gd name="T24" fmla="*/ 56 w 159"/>
                <a:gd name="T25" fmla="*/ 136 h 201"/>
                <a:gd name="T26" fmla="*/ 0 w 159"/>
                <a:gd name="T27" fmla="*/ 170 h 201"/>
                <a:gd name="T28" fmla="*/ 80 w 159"/>
                <a:gd name="T29" fmla="*/ 201 h 201"/>
                <a:gd name="T30" fmla="*/ 159 w 159"/>
                <a:gd name="T31" fmla="*/ 170 h 201"/>
                <a:gd name="T32" fmla="*/ 103 w 159"/>
                <a:gd name="T33" fmla="*/ 13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9" h="201">
                  <a:moveTo>
                    <a:pt x="103" y="136"/>
                  </a:moveTo>
                  <a:cubicBezTo>
                    <a:pt x="103" y="135"/>
                    <a:pt x="103" y="132"/>
                    <a:pt x="103" y="130"/>
                  </a:cubicBezTo>
                  <a:cubicBezTo>
                    <a:pt x="124" y="128"/>
                    <a:pt x="139" y="123"/>
                    <a:pt x="139" y="117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23" y="103"/>
                    <a:pt x="152" y="3"/>
                    <a:pt x="98" y="5"/>
                  </a:cubicBezTo>
                  <a:cubicBezTo>
                    <a:pt x="95" y="2"/>
                    <a:pt x="89" y="0"/>
                    <a:pt x="80" y="0"/>
                  </a:cubicBezTo>
                  <a:cubicBezTo>
                    <a:pt x="7" y="5"/>
                    <a:pt x="39" y="99"/>
                    <a:pt x="22" y="117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22" y="123"/>
                    <a:pt x="37" y="128"/>
                    <a:pt x="57" y="130"/>
                  </a:cubicBezTo>
                  <a:cubicBezTo>
                    <a:pt x="57" y="131"/>
                    <a:pt x="57" y="133"/>
                    <a:pt x="56" y="136"/>
                  </a:cubicBezTo>
                  <a:cubicBezTo>
                    <a:pt x="50" y="153"/>
                    <a:pt x="18" y="154"/>
                    <a:pt x="0" y="170"/>
                  </a:cubicBezTo>
                  <a:cubicBezTo>
                    <a:pt x="10" y="179"/>
                    <a:pt x="44" y="201"/>
                    <a:pt x="80" y="201"/>
                  </a:cubicBezTo>
                  <a:cubicBezTo>
                    <a:pt x="116" y="201"/>
                    <a:pt x="147" y="184"/>
                    <a:pt x="159" y="170"/>
                  </a:cubicBezTo>
                  <a:cubicBezTo>
                    <a:pt x="141" y="154"/>
                    <a:pt x="110" y="152"/>
                    <a:pt x="103" y="13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59"/>
          <p:cNvGrpSpPr/>
          <p:nvPr/>
        </p:nvGrpSpPr>
        <p:grpSpPr>
          <a:xfrm>
            <a:off x="4073289" y="103990"/>
            <a:ext cx="1330551" cy="2016578"/>
            <a:chOff x="230188" y="4230688"/>
            <a:chExt cx="1552575" cy="1768475"/>
          </a:xfrm>
          <a:solidFill>
            <a:schemeClr val="tx1"/>
          </a:solidFill>
        </p:grpSpPr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230188" y="5235575"/>
              <a:ext cx="865187" cy="763588"/>
            </a:xfrm>
            <a:custGeom>
              <a:avLst/>
              <a:gdLst>
                <a:gd name="T0" fmla="*/ 221 w 545"/>
                <a:gd name="T1" fmla="*/ 0 h 481"/>
                <a:gd name="T2" fmla="*/ 221 w 545"/>
                <a:gd name="T3" fmla="*/ 10 h 481"/>
                <a:gd name="T4" fmla="*/ 225 w 545"/>
                <a:gd name="T5" fmla="*/ 38 h 481"/>
                <a:gd name="T6" fmla="*/ 233 w 545"/>
                <a:gd name="T7" fmla="*/ 58 h 481"/>
                <a:gd name="T8" fmla="*/ 241 w 545"/>
                <a:gd name="T9" fmla="*/ 64 h 481"/>
                <a:gd name="T10" fmla="*/ 225 w 545"/>
                <a:gd name="T11" fmla="*/ 174 h 481"/>
                <a:gd name="T12" fmla="*/ 219 w 545"/>
                <a:gd name="T13" fmla="*/ 263 h 481"/>
                <a:gd name="T14" fmla="*/ 219 w 545"/>
                <a:gd name="T15" fmla="*/ 317 h 481"/>
                <a:gd name="T16" fmla="*/ 221 w 545"/>
                <a:gd name="T17" fmla="*/ 331 h 481"/>
                <a:gd name="T18" fmla="*/ 241 w 545"/>
                <a:gd name="T19" fmla="*/ 389 h 481"/>
                <a:gd name="T20" fmla="*/ 257 w 545"/>
                <a:gd name="T21" fmla="*/ 417 h 481"/>
                <a:gd name="T22" fmla="*/ 269 w 545"/>
                <a:gd name="T23" fmla="*/ 427 h 481"/>
                <a:gd name="T24" fmla="*/ 275 w 545"/>
                <a:gd name="T25" fmla="*/ 427 h 481"/>
                <a:gd name="T26" fmla="*/ 283 w 545"/>
                <a:gd name="T27" fmla="*/ 425 h 481"/>
                <a:gd name="T28" fmla="*/ 299 w 545"/>
                <a:gd name="T29" fmla="*/ 403 h 481"/>
                <a:gd name="T30" fmla="*/ 317 w 545"/>
                <a:gd name="T31" fmla="*/ 357 h 481"/>
                <a:gd name="T32" fmla="*/ 323 w 545"/>
                <a:gd name="T33" fmla="*/ 331 h 481"/>
                <a:gd name="T34" fmla="*/ 325 w 545"/>
                <a:gd name="T35" fmla="*/ 301 h 481"/>
                <a:gd name="T36" fmla="*/ 319 w 545"/>
                <a:gd name="T37" fmla="*/ 218 h 481"/>
                <a:gd name="T38" fmla="*/ 301 w 545"/>
                <a:gd name="T39" fmla="*/ 98 h 481"/>
                <a:gd name="T40" fmla="*/ 295 w 545"/>
                <a:gd name="T41" fmla="*/ 64 h 481"/>
                <a:gd name="T42" fmla="*/ 307 w 545"/>
                <a:gd name="T43" fmla="*/ 50 h 481"/>
                <a:gd name="T44" fmla="*/ 315 w 545"/>
                <a:gd name="T45" fmla="*/ 0 h 481"/>
                <a:gd name="T46" fmla="*/ 401 w 545"/>
                <a:gd name="T47" fmla="*/ 0 h 481"/>
                <a:gd name="T48" fmla="*/ 417 w 545"/>
                <a:gd name="T49" fmla="*/ 0 h 481"/>
                <a:gd name="T50" fmla="*/ 445 w 545"/>
                <a:gd name="T51" fmla="*/ 6 h 481"/>
                <a:gd name="T52" fmla="*/ 471 w 545"/>
                <a:gd name="T53" fmla="*/ 18 h 481"/>
                <a:gd name="T54" fmla="*/ 495 w 545"/>
                <a:gd name="T55" fmla="*/ 36 h 481"/>
                <a:gd name="T56" fmla="*/ 515 w 545"/>
                <a:gd name="T57" fmla="*/ 58 h 481"/>
                <a:gd name="T58" fmla="*/ 531 w 545"/>
                <a:gd name="T59" fmla="*/ 84 h 481"/>
                <a:gd name="T60" fmla="*/ 541 w 545"/>
                <a:gd name="T61" fmla="*/ 112 h 481"/>
                <a:gd name="T62" fmla="*/ 545 w 545"/>
                <a:gd name="T63" fmla="*/ 144 h 481"/>
                <a:gd name="T64" fmla="*/ 523 w 545"/>
                <a:gd name="T65" fmla="*/ 323 h 481"/>
                <a:gd name="T66" fmla="*/ 517 w 545"/>
                <a:gd name="T67" fmla="*/ 355 h 481"/>
                <a:gd name="T68" fmla="*/ 493 w 545"/>
                <a:gd name="T69" fmla="*/ 413 h 481"/>
                <a:gd name="T70" fmla="*/ 467 w 545"/>
                <a:gd name="T71" fmla="*/ 445 h 481"/>
                <a:gd name="T72" fmla="*/ 445 w 545"/>
                <a:gd name="T73" fmla="*/ 463 h 481"/>
                <a:gd name="T74" fmla="*/ 423 w 545"/>
                <a:gd name="T75" fmla="*/ 475 h 481"/>
                <a:gd name="T76" fmla="*/ 395 w 545"/>
                <a:gd name="T77" fmla="*/ 481 h 481"/>
                <a:gd name="T78" fmla="*/ 164 w 545"/>
                <a:gd name="T79" fmla="*/ 481 h 481"/>
                <a:gd name="T80" fmla="*/ 150 w 545"/>
                <a:gd name="T81" fmla="*/ 481 h 481"/>
                <a:gd name="T82" fmla="*/ 124 w 545"/>
                <a:gd name="T83" fmla="*/ 475 h 481"/>
                <a:gd name="T84" fmla="*/ 100 w 545"/>
                <a:gd name="T85" fmla="*/ 461 h 481"/>
                <a:gd name="T86" fmla="*/ 78 w 545"/>
                <a:gd name="T87" fmla="*/ 445 h 481"/>
                <a:gd name="T88" fmla="*/ 54 w 545"/>
                <a:gd name="T89" fmla="*/ 411 h 481"/>
                <a:gd name="T90" fmla="*/ 30 w 545"/>
                <a:gd name="T91" fmla="*/ 353 h 481"/>
                <a:gd name="T92" fmla="*/ 2 w 545"/>
                <a:gd name="T93" fmla="*/ 158 h 481"/>
                <a:gd name="T94" fmla="*/ 0 w 545"/>
                <a:gd name="T95" fmla="*/ 142 h 481"/>
                <a:gd name="T96" fmla="*/ 4 w 545"/>
                <a:gd name="T97" fmla="*/ 110 h 481"/>
                <a:gd name="T98" fmla="*/ 14 w 545"/>
                <a:gd name="T99" fmla="*/ 82 h 481"/>
                <a:gd name="T100" fmla="*/ 30 w 545"/>
                <a:gd name="T101" fmla="*/ 58 h 481"/>
                <a:gd name="T102" fmla="*/ 50 w 545"/>
                <a:gd name="T103" fmla="*/ 36 h 481"/>
                <a:gd name="T104" fmla="*/ 74 w 545"/>
                <a:gd name="T105" fmla="*/ 18 h 481"/>
                <a:gd name="T106" fmla="*/ 100 w 545"/>
                <a:gd name="T107" fmla="*/ 6 h 481"/>
                <a:gd name="T108" fmla="*/ 130 w 545"/>
                <a:gd name="T109" fmla="*/ 0 h 481"/>
                <a:gd name="T110" fmla="*/ 144 w 545"/>
                <a:gd name="T111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5" h="481">
                  <a:moveTo>
                    <a:pt x="144" y="0"/>
                  </a:moveTo>
                  <a:lnTo>
                    <a:pt x="221" y="0"/>
                  </a:lnTo>
                  <a:lnTo>
                    <a:pt x="221" y="0"/>
                  </a:lnTo>
                  <a:lnTo>
                    <a:pt x="221" y="10"/>
                  </a:lnTo>
                  <a:lnTo>
                    <a:pt x="223" y="28"/>
                  </a:lnTo>
                  <a:lnTo>
                    <a:pt x="225" y="38"/>
                  </a:lnTo>
                  <a:lnTo>
                    <a:pt x="229" y="48"/>
                  </a:lnTo>
                  <a:lnTo>
                    <a:pt x="233" y="58"/>
                  </a:lnTo>
                  <a:lnTo>
                    <a:pt x="241" y="64"/>
                  </a:lnTo>
                  <a:lnTo>
                    <a:pt x="241" y="64"/>
                  </a:lnTo>
                  <a:lnTo>
                    <a:pt x="235" y="98"/>
                  </a:lnTo>
                  <a:lnTo>
                    <a:pt x="225" y="174"/>
                  </a:lnTo>
                  <a:lnTo>
                    <a:pt x="221" y="220"/>
                  </a:lnTo>
                  <a:lnTo>
                    <a:pt x="219" y="263"/>
                  </a:lnTo>
                  <a:lnTo>
                    <a:pt x="217" y="301"/>
                  </a:lnTo>
                  <a:lnTo>
                    <a:pt x="219" y="317"/>
                  </a:lnTo>
                  <a:lnTo>
                    <a:pt x="221" y="331"/>
                  </a:lnTo>
                  <a:lnTo>
                    <a:pt x="221" y="331"/>
                  </a:lnTo>
                  <a:lnTo>
                    <a:pt x="229" y="359"/>
                  </a:lnTo>
                  <a:lnTo>
                    <a:pt x="241" y="389"/>
                  </a:lnTo>
                  <a:lnTo>
                    <a:pt x="247" y="405"/>
                  </a:lnTo>
                  <a:lnTo>
                    <a:pt x="257" y="417"/>
                  </a:lnTo>
                  <a:lnTo>
                    <a:pt x="265" y="425"/>
                  </a:lnTo>
                  <a:lnTo>
                    <a:pt x="269" y="427"/>
                  </a:lnTo>
                  <a:lnTo>
                    <a:pt x="275" y="427"/>
                  </a:lnTo>
                  <a:lnTo>
                    <a:pt x="275" y="427"/>
                  </a:lnTo>
                  <a:lnTo>
                    <a:pt x="279" y="427"/>
                  </a:lnTo>
                  <a:lnTo>
                    <a:pt x="283" y="425"/>
                  </a:lnTo>
                  <a:lnTo>
                    <a:pt x="291" y="415"/>
                  </a:lnTo>
                  <a:lnTo>
                    <a:pt x="299" y="403"/>
                  </a:lnTo>
                  <a:lnTo>
                    <a:pt x="307" y="389"/>
                  </a:lnTo>
                  <a:lnTo>
                    <a:pt x="317" y="357"/>
                  </a:lnTo>
                  <a:lnTo>
                    <a:pt x="323" y="331"/>
                  </a:lnTo>
                  <a:lnTo>
                    <a:pt x="323" y="331"/>
                  </a:lnTo>
                  <a:lnTo>
                    <a:pt x="325" y="317"/>
                  </a:lnTo>
                  <a:lnTo>
                    <a:pt x="325" y="301"/>
                  </a:lnTo>
                  <a:lnTo>
                    <a:pt x="325" y="261"/>
                  </a:lnTo>
                  <a:lnTo>
                    <a:pt x="319" y="218"/>
                  </a:lnTo>
                  <a:lnTo>
                    <a:pt x="313" y="174"/>
                  </a:lnTo>
                  <a:lnTo>
                    <a:pt x="301" y="98"/>
                  </a:lnTo>
                  <a:lnTo>
                    <a:pt x="295" y="64"/>
                  </a:lnTo>
                  <a:lnTo>
                    <a:pt x="295" y="64"/>
                  </a:lnTo>
                  <a:lnTo>
                    <a:pt x="301" y="60"/>
                  </a:lnTo>
                  <a:lnTo>
                    <a:pt x="307" y="50"/>
                  </a:lnTo>
                  <a:lnTo>
                    <a:pt x="311" y="30"/>
                  </a:lnTo>
                  <a:lnTo>
                    <a:pt x="315" y="0"/>
                  </a:lnTo>
                  <a:lnTo>
                    <a:pt x="401" y="0"/>
                  </a:lnTo>
                  <a:lnTo>
                    <a:pt x="401" y="0"/>
                  </a:lnTo>
                  <a:lnTo>
                    <a:pt x="401" y="0"/>
                  </a:lnTo>
                  <a:lnTo>
                    <a:pt x="417" y="0"/>
                  </a:lnTo>
                  <a:lnTo>
                    <a:pt x="431" y="2"/>
                  </a:lnTo>
                  <a:lnTo>
                    <a:pt x="445" y="6"/>
                  </a:lnTo>
                  <a:lnTo>
                    <a:pt x="459" y="12"/>
                  </a:lnTo>
                  <a:lnTo>
                    <a:pt x="471" y="18"/>
                  </a:lnTo>
                  <a:lnTo>
                    <a:pt x="483" y="26"/>
                  </a:lnTo>
                  <a:lnTo>
                    <a:pt x="495" y="36"/>
                  </a:lnTo>
                  <a:lnTo>
                    <a:pt x="507" y="46"/>
                  </a:lnTo>
                  <a:lnTo>
                    <a:pt x="515" y="58"/>
                  </a:lnTo>
                  <a:lnTo>
                    <a:pt x="525" y="70"/>
                  </a:lnTo>
                  <a:lnTo>
                    <a:pt x="531" y="84"/>
                  </a:lnTo>
                  <a:lnTo>
                    <a:pt x="537" y="98"/>
                  </a:lnTo>
                  <a:lnTo>
                    <a:pt x="541" y="112"/>
                  </a:lnTo>
                  <a:lnTo>
                    <a:pt x="545" y="128"/>
                  </a:lnTo>
                  <a:lnTo>
                    <a:pt x="545" y="144"/>
                  </a:lnTo>
                  <a:lnTo>
                    <a:pt x="545" y="160"/>
                  </a:lnTo>
                  <a:lnTo>
                    <a:pt x="523" y="323"/>
                  </a:lnTo>
                  <a:lnTo>
                    <a:pt x="523" y="323"/>
                  </a:lnTo>
                  <a:lnTo>
                    <a:pt x="517" y="355"/>
                  </a:lnTo>
                  <a:lnTo>
                    <a:pt x="505" y="385"/>
                  </a:lnTo>
                  <a:lnTo>
                    <a:pt x="493" y="413"/>
                  </a:lnTo>
                  <a:lnTo>
                    <a:pt x="477" y="435"/>
                  </a:lnTo>
                  <a:lnTo>
                    <a:pt x="467" y="445"/>
                  </a:lnTo>
                  <a:lnTo>
                    <a:pt x="457" y="455"/>
                  </a:lnTo>
                  <a:lnTo>
                    <a:pt x="445" y="463"/>
                  </a:lnTo>
                  <a:lnTo>
                    <a:pt x="435" y="469"/>
                  </a:lnTo>
                  <a:lnTo>
                    <a:pt x="423" y="475"/>
                  </a:lnTo>
                  <a:lnTo>
                    <a:pt x="409" y="479"/>
                  </a:lnTo>
                  <a:lnTo>
                    <a:pt x="395" y="481"/>
                  </a:lnTo>
                  <a:lnTo>
                    <a:pt x="381" y="481"/>
                  </a:lnTo>
                  <a:lnTo>
                    <a:pt x="164" y="481"/>
                  </a:lnTo>
                  <a:lnTo>
                    <a:pt x="164" y="481"/>
                  </a:lnTo>
                  <a:lnTo>
                    <a:pt x="150" y="481"/>
                  </a:lnTo>
                  <a:lnTo>
                    <a:pt x="136" y="479"/>
                  </a:lnTo>
                  <a:lnTo>
                    <a:pt x="124" y="475"/>
                  </a:lnTo>
                  <a:lnTo>
                    <a:pt x="112" y="469"/>
                  </a:lnTo>
                  <a:lnTo>
                    <a:pt x="100" y="461"/>
                  </a:lnTo>
                  <a:lnTo>
                    <a:pt x="88" y="453"/>
                  </a:lnTo>
                  <a:lnTo>
                    <a:pt x="78" y="445"/>
                  </a:lnTo>
                  <a:lnTo>
                    <a:pt x="70" y="435"/>
                  </a:lnTo>
                  <a:lnTo>
                    <a:pt x="54" y="411"/>
                  </a:lnTo>
                  <a:lnTo>
                    <a:pt x="40" y="383"/>
                  </a:lnTo>
                  <a:lnTo>
                    <a:pt x="30" y="353"/>
                  </a:lnTo>
                  <a:lnTo>
                    <a:pt x="22" y="321"/>
                  </a:lnTo>
                  <a:lnTo>
                    <a:pt x="2" y="158"/>
                  </a:lnTo>
                  <a:lnTo>
                    <a:pt x="2" y="158"/>
                  </a:lnTo>
                  <a:lnTo>
                    <a:pt x="0" y="142"/>
                  </a:lnTo>
                  <a:lnTo>
                    <a:pt x="2" y="126"/>
                  </a:lnTo>
                  <a:lnTo>
                    <a:pt x="4" y="110"/>
                  </a:lnTo>
                  <a:lnTo>
                    <a:pt x="8" y="96"/>
                  </a:lnTo>
                  <a:lnTo>
                    <a:pt x="14" y="82"/>
                  </a:lnTo>
                  <a:lnTo>
                    <a:pt x="22" y="70"/>
                  </a:lnTo>
                  <a:lnTo>
                    <a:pt x="30" y="58"/>
                  </a:lnTo>
                  <a:lnTo>
                    <a:pt x="40" y="46"/>
                  </a:lnTo>
                  <a:lnTo>
                    <a:pt x="50" y="36"/>
                  </a:lnTo>
                  <a:lnTo>
                    <a:pt x="62" y="26"/>
                  </a:lnTo>
                  <a:lnTo>
                    <a:pt x="74" y="18"/>
                  </a:lnTo>
                  <a:lnTo>
                    <a:pt x="88" y="12"/>
                  </a:lnTo>
                  <a:lnTo>
                    <a:pt x="100" y="6"/>
                  </a:lnTo>
                  <a:lnTo>
                    <a:pt x="114" y="2"/>
                  </a:lnTo>
                  <a:lnTo>
                    <a:pt x="130" y="0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436563" y="4668838"/>
              <a:ext cx="452437" cy="452438"/>
            </a:xfrm>
            <a:custGeom>
              <a:avLst/>
              <a:gdLst>
                <a:gd name="T0" fmla="*/ 143 w 285"/>
                <a:gd name="T1" fmla="*/ 0 h 285"/>
                <a:gd name="T2" fmla="*/ 113 w 285"/>
                <a:gd name="T3" fmla="*/ 2 h 285"/>
                <a:gd name="T4" fmla="*/ 87 w 285"/>
                <a:gd name="T5" fmla="*/ 10 h 285"/>
                <a:gd name="T6" fmla="*/ 63 w 285"/>
                <a:gd name="T7" fmla="*/ 24 h 285"/>
                <a:gd name="T8" fmla="*/ 42 w 285"/>
                <a:gd name="T9" fmla="*/ 42 h 285"/>
                <a:gd name="T10" fmla="*/ 24 w 285"/>
                <a:gd name="T11" fmla="*/ 62 h 285"/>
                <a:gd name="T12" fmla="*/ 12 w 285"/>
                <a:gd name="T13" fmla="*/ 86 h 285"/>
                <a:gd name="T14" fmla="*/ 4 w 285"/>
                <a:gd name="T15" fmla="*/ 114 h 285"/>
                <a:gd name="T16" fmla="*/ 0 w 285"/>
                <a:gd name="T17" fmla="*/ 142 h 285"/>
                <a:gd name="T18" fmla="*/ 2 w 285"/>
                <a:gd name="T19" fmla="*/ 157 h 285"/>
                <a:gd name="T20" fmla="*/ 6 w 285"/>
                <a:gd name="T21" fmla="*/ 185 h 285"/>
                <a:gd name="T22" fmla="*/ 18 w 285"/>
                <a:gd name="T23" fmla="*/ 209 h 285"/>
                <a:gd name="T24" fmla="*/ 34 w 285"/>
                <a:gd name="T25" fmla="*/ 233 h 285"/>
                <a:gd name="T26" fmla="*/ 52 w 285"/>
                <a:gd name="T27" fmla="*/ 251 h 285"/>
                <a:gd name="T28" fmla="*/ 75 w 285"/>
                <a:gd name="T29" fmla="*/ 267 h 285"/>
                <a:gd name="T30" fmla="*/ 99 w 285"/>
                <a:gd name="T31" fmla="*/ 279 h 285"/>
                <a:gd name="T32" fmla="*/ 127 w 285"/>
                <a:gd name="T33" fmla="*/ 283 h 285"/>
                <a:gd name="T34" fmla="*/ 143 w 285"/>
                <a:gd name="T35" fmla="*/ 285 h 285"/>
                <a:gd name="T36" fmla="*/ 171 w 285"/>
                <a:gd name="T37" fmla="*/ 281 h 285"/>
                <a:gd name="T38" fmla="*/ 197 w 285"/>
                <a:gd name="T39" fmla="*/ 273 h 285"/>
                <a:gd name="T40" fmla="*/ 223 w 285"/>
                <a:gd name="T41" fmla="*/ 261 h 285"/>
                <a:gd name="T42" fmla="*/ 243 w 285"/>
                <a:gd name="T43" fmla="*/ 243 h 285"/>
                <a:gd name="T44" fmla="*/ 261 w 285"/>
                <a:gd name="T45" fmla="*/ 221 h 285"/>
                <a:gd name="T46" fmla="*/ 273 w 285"/>
                <a:gd name="T47" fmla="*/ 197 h 285"/>
                <a:gd name="T48" fmla="*/ 283 w 285"/>
                <a:gd name="T49" fmla="*/ 171 h 285"/>
                <a:gd name="T50" fmla="*/ 285 w 285"/>
                <a:gd name="T51" fmla="*/ 142 h 285"/>
                <a:gd name="T52" fmla="*/ 285 w 285"/>
                <a:gd name="T53" fmla="*/ 128 h 285"/>
                <a:gd name="T54" fmla="*/ 279 w 285"/>
                <a:gd name="T55" fmla="*/ 100 h 285"/>
                <a:gd name="T56" fmla="*/ 267 w 285"/>
                <a:gd name="T57" fmla="*/ 74 h 285"/>
                <a:gd name="T58" fmla="*/ 253 w 285"/>
                <a:gd name="T59" fmla="*/ 52 h 285"/>
                <a:gd name="T60" fmla="*/ 233 w 285"/>
                <a:gd name="T61" fmla="*/ 32 h 285"/>
                <a:gd name="T62" fmla="*/ 211 w 285"/>
                <a:gd name="T63" fmla="*/ 18 h 285"/>
                <a:gd name="T64" fmla="*/ 185 w 285"/>
                <a:gd name="T65" fmla="*/ 6 h 285"/>
                <a:gd name="T66" fmla="*/ 157 w 285"/>
                <a:gd name="T67" fmla="*/ 0 h 285"/>
                <a:gd name="T68" fmla="*/ 143 w 285"/>
                <a:gd name="T69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5" h="285">
                  <a:moveTo>
                    <a:pt x="143" y="0"/>
                  </a:moveTo>
                  <a:lnTo>
                    <a:pt x="143" y="0"/>
                  </a:lnTo>
                  <a:lnTo>
                    <a:pt x="127" y="0"/>
                  </a:lnTo>
                  <a:lnTo>
                    <a:pt x="113" y="2"/>
                  </a:lnTo>
                  <a:lnTo>
                    <a:pt x="99" y="6"/>
                  </a:lnTo>
                  <a:lnTo>
                    <a:pt x="87" y="10"/>
                  </a:lnTo>
                  <a:lnTo>
                    <a:pt x="75" y="18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4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6"/>
                  </a:lnTo>
                  <a:lnTo>
                    <a:pt x="6" y="100"/>
                  </a:lnTo>
                  <a:lnTo>
                    <a:pt x="4" y="114"/>
                  </a:lnTo>
                  <a:lnTo>
                    <a:pt x="2" y="128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" y="157"/>
                  </a:lnTo>
                  <a:lnTo>
                    <a:pt x="4" y="171"/>
                  </a:lnTo>
                  <a:lnTo>
                    <a:pt x="6" y="185"/>
                  </a:lnTo>
                  <a:lnTo>
                    <a:pt x="12" y="197"/>
                  </a:lnTo>
                  <a:lnTo>
                    <a:pt x="18" y="209"/>
                  </a:lnTo>
                  <a:lnTo>
                    <a:pt x="24" y="221"/>
                  </a:lnTo>
                  <a:lnTo>
                    <a:pt x="34" y="233"/>
                  </a:lnTo>
                  <a:lnTo>
                    <a:pt x="42" y="243"/>
                  </a:lnTo>
                  <a:lnTo>
                    <a:pt x="52" y="251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99" y="279"/>
                  </a:lnTo>
                  <a:lnTo>
                    <a:pt x="113" y="281"/>
                  </a:lnTo>
                  <a:lnTo>
                    <a:pt x="127" y="283"/>
                  </a:lnTo>
                  <a:lnTo>
                    <a:pt x="143" y="285"/>
                  </a:lnTo>
                  <a:lnTo>
                    <a:pt x="143" y="285"/>
                  </a:lnTo>
                  <a:lnTo>
                    <a:pt x="157" y="283"/>
                  </a:lnTo>
                  <a:lnTo>
                    <a:pt x="171" y="281"/>
                  </a:lnTo>
                  <a:lnTo>
                    <a:pt x="185" y="279"/>
                  </a:lnTo>
                  <a:lnTo>
                    <a:pt x="197" y="273"/>
                  </a:lnTo>
                  <a:lnTo>
                    <a:pt x="211" y="267"/>
                  </a:lnTo>
                  <a:lnTo>
                    <a:pt x="223" y="261"/>
                  </a:lnTo>
                  <a:lnTo>
                    <a:pt x="233" y="251"/>
                  </a:lnTo>
                  <a:lnTo>
                    <a:pt x="243" y="243"/>
                  </a:lnTo>
                  <a:lnTo>
                    <a:pt x="253" y="233"/>
                  </a:lnTo>
                  <a:lnTo>
                    <a:pt x="261" y="221"/>
                  </a:lnTo>
                  <a:lnTo>
                    <a:pt x="267" y="209"/>
                  </a:lnTo>
                  <a:lnTo>
                    <a:pt x="273" y="197"/>
                  </a:lnTo>
                  <a:lnTo>
                    <a:pt x="279" y="185"/>
                  </a:lnTo>
                  <a:lnTo>
                    <a:pt x="283" y="171"/>
                  </a:lnTo>
                  <a:lnTo>
                    <a:pt x="285" y="157"/>
                  </a:lnTo>
                  <a:lnTo>
                    <a:pt x="285" y="142"/>
                  </a:lnTo>
                  <a:lnTo>
                    <a:pt x="285" y="142"/>
                  </a:lnTo>
                  <a:lnTo>
                    <a:pt x="285" y="128"/>
                  </a:lnTo>
                  <a:lnTo>
                    <a:pt x="283" y="114"/>
                  </a:lnTo>
                  <a:lnTo>
                    <a:pt x="279" y="100"/>
                  </a:lnTo>
                  <a:lnTo>
                    <a:pt x="273" y="86"/>
                  </a:lnTo>
                  <a:lnTo>
                    <a:pt x="267" y="74"/>
                  </a:lnTo>
                  <a:lnTo>
                    <a:pt x="261" y="62"/>
                  </a:lnTo>
                  <a:lnTo>
                    <a:pt x="253" y="52"/>
                  </a:lnTo>
                  <a:lnTo>
                    <a:pt x="243" y="42"/>
                  </a:lnTo>
                  <a:lnTo>
                    <a:pt x="233" y="32"/>
                  </a:lnTo>
                  <a:lnTo>
                    <a:pt x="223" y="24"/>
                  </a:lnTo>
                  <a:lnTo>
                    <a:pt x="211" y="18"/>
                  </a:lnTo>
                  <a:lnTo>
                    <a:pt x="197" y="10"/>
                  </a:lnTo>
                  <a:lnTo>
                    <a:pt x="185" y="6"/>
                  </a:lnTo>
                  <a:lnTo>
                    <a:pt x="171" y="2"/>
                  </a:lnTo>
                  <a:lnTo>
                    <a:pt x="157" y="0"/>
                  </a:lnTo>
                  <a:lnTo>
                    <a:pt x="143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303213" y="4230688"/>
              <a:ext cx="1479550" cy="609600"/>
            </a:xfrm>
            <a:custGeom>
              <a:avLst/>
              <a:gdLst>
                <a:gd name="T0" fmla="*/ 517 w 932"/>
                <a:gd name="T1" fmla="*/ 40 h 384"/>
                <a:gd name="T2" fmla="*/ 517 w 932"/>
                <a:gd name="T3" fmla="*/ 44 h 384"/>
                <a:gd name="T4" fmla="*/ 517 w 932"/>
                <a:gd name="T5" fmla="*/ 44 h 384"/>
                <a:gd name="T6" fmla="*/ 517 w 932"/>
                <a:gd name="T7" fmla="*/ 34 h 384"/>
                <a:gd name="T8" fmla="*/ 513 w 932"/>
                <a:gd name="T9" fmla="*/ 26 h 384"/>
                <a:gd name="T10" fmla="*/ 509 w 932"/>
                <a:gd name="T11" fmla="*/ 20 h 384"/>
                <a:gd name="T12" fmla="*/ 503 w 932"/>
                <a:gd name="T13" fmla="*/ 12 h 384"/>
                <a:gd name="T14" fmla="*/ 495 w 932"/>
                <a:gd name="T15" fmla="*/ 8 h 384"/>
                <a:gd name="T16" fmla="*/ 487 w 932"/>
                <a:gd name="T17" fmla="*/ 4 h 384"/>
                <a:gd name="T18" fmla="*/ 477 w 932"/>
                <a:gd name="T19" fmla="*/ 0 h 384"/>
                <a:gd name="T20" fmla="*/ 467 w 932"/>
                <a:gd name="T21" fmla="*/ 0 h 384"/>
                <a:gd name="T22" fmla="*/ 467 w 932"/>
                <a:gd name="T23" fmla="*/ 0 h 384"/>
                <a:gd name="T24" fmla="*/ 455 w 932"/>
                <a:gd name="T25" fmla="*/ 0 h 384"/>
                <a:gd name="T26" fmla="*/ 447 w 932"/>
                <a:gd name="T27" fmla="*/ 4 h 384"/>
                <a:gd name="T28" fmla="*/ 437 w 932"/>
                <a:gd name="T29" fmla="*/ 8 h 384"/>
                <a:gd name="T30" fmla="*/ 431 w 932"/>
                <a:gd name="T31" fmla="*/ 12 h 384"/>
                <a:gd name="T32" fmla="*/ 423 w 932"/>
                <a:gd name="T33" fmla="*/ 20 h 384"/>
                <a:gd name="T34" fmla="*/ 419 w 932"/>
                <a:gd name="T35" fmla="*/ 26 h 384"/>
                <a:gd name="T36" fmla="*/ 417 w 932"/>
                <a:gd name="T37" fmla="*/ 34 h 384"/>
                <a:gd name="T38" fmla="*/ 415 w 932"/>
                <a:gd name="T39" fmla="*/ 44 h 384"/>
                <a:gd name="T40" fmla="*/ 415 w 932"/>
                <a:gd name="T41" fmla="*/ 40 h 384"/>
                <a:gd name="T42" fmla="*/ 415 w 932"/>
                <a:gd name="T43" fmla="*/ 40 h 384"/>
                <a:gd name="T44" fmla="*/ 373 w 932"/>
                <a:gd name="T45" fmla="*/ 46 h 384"/>
                <a:gd name="T46" fmla="*/ 331 w 932"/>
                <a:gd name="T47" fmla="*/ 54 h 384"/>
                <a:gd name="T48" fmla="*/ 291 w 932"/>
                <a:gd name="T49" fmla="*/ 64 h 384"/>
                <a:gd name="T50" fmla="*/ 251 w 932"/>
                <a:gd name="T51" fmla="*/ 78 h 384"/>
                <a:gd name="T52" fmla="*/ 215 w 932"/>
                <a:gd name="T53" fmla="*/ 94 h 384"/>
                <a:gd name="T54" fmla="*/ 181 w 932"/>
                <a:gd name="T55" fmla="*/ 112 h 384"/>
                <a:gd name="T56" fmla="*/ 149 w 932"/>
                <a:gd name="T57" fmla="*/ 132 h 384"/>
                <a:gd name="T58" fmla="*/ 120 w 932"/>
                <a:gd name="T59" fmla="*/ 154 h 384"/>
                <a:gd name="T60" fmla="*/ 94 w 932"/>
                <a:gd name="T61" fmla="*/ 178 h 384"/>
                <a:gd name="T62" fmla="*/ 70 w 932"/>
                <a:gd name="T63" fmla="*/ 204 h 384"/>
                <a:gd name="T64" fmla="*/ 50 w 932"/>
                <a:gd name="T65" fmla="*/ 232 h 384"/>
                <a:gd name="T66" fmla="*/ 32 w 932"/>
                <a:gd name="T67" fmla="*/ 260 h 384"/>
                <a:gd name="T68" fmla="*/ 18 w 932"/>
                <a:gd name="T69" fmla="*/ 290 h 384"/>
                <a:gd name="T70" fmla="*/ 8 w 932"/>
                <a:gd name="T71" fmla="*/ 320 h 384"/>
                <a:gd name="T72" fmla="*/ 2 w 932"/>
                <a:gd name="T73" fmla="*/ 352 h 384"/>
                <a:gd name="T74" fmla="*/ 0 w 932"/>
                <a:gd name="T75" fmla="*/ 384 h 384"/>
                <a:gd name="T76" fmla="*/ 932 w 932"/>
                <a:gd name="T77" fmla="*/ 384 h 384"/>
                <a:gd name="T78" fmla="*/ 932 w 932"/>
                <a:gd name="T79" fmla="*/ 384 h 384"/>
                <a:gd name="T80" fmla="*/ 930 w 932"/>
                <a:gd name="T81" fmla="*/ 352 h 384"/>
                <a:gd name="T82" fmla="*/ 924 w 932"/>
                <a:gd name="T83" fmla="*/ 320 h 384"/>
                <a:gd name="T84" fmla="*/ 914 w 932"/>
                <a:gd name="T85" fmla="*/ 290 h 384"/>
                <a:gd name="T86" fmla="*/ 900 w 932"/>
                <a:gd name="T87" fmla="*/ 260 h 384"/>
                <a:gd name="T88" fmla="*/ 882 w 932"/>
                <a:gd name="T89" fmla="*/ 232 h 384"/>
                <a:gd name="T90" fmla="*/ 862 w 932"/>
                <a:gd name="T91" fmla="*/ 204 h 384"/>
                <a:gd name="T92" fmla="*/ 838 w 932"/>
                <a:gd name="T93" fmla="*/ 178 h 384"/>
                <a:gd name="T94" fmla="*/ 812 w 932"/>
                <a:gd name="T95" fmla="*/ 154 h 384"/>
                <a:gd name="T96" fmla="*/ 782 w 932"/>
                <a:gd name="T97" fmla="*/ 132 h 384"/>
                <a:gd name="T98" fmla="*/ 750 w 932"/>
                <a:gd name="T99" fmla="*/ 112 h 384"/>
                <a:gd name="T100" fmla="*/ 716 w 932"/>
                <a:gd name="T101" fmla="*/ 94 h 384"/>
                <a:gd name="T102" fmla="*/ 680 w 932"/>
                <a:gd name="T103" fmla="*/ 78 h 384"/>
                <a:gd name="T104" fmla="*/ 642 w 932"/>
                <a:gd name="T105" fmla="*/ 64 h 384"/>
                <a:gd name="T106" fmla="*/ 603 w 932"/>
                <a:gd name="T107" fmla="*/ 54 h 384"/>
                <a:gd name="T108" fmla="*/ 561 w 932"/>
                <a:gd name="T109" fmla="*/ 46 h 384"/>
                <a:gd name="T110" fmla="*/ 517 w 932"/>
                <a:gd name="T111" fmla="*/ 40 h 384"/>
                <a:gd name="T112" fmla="*/ 517 w 932"/>
                <a:gd name="T113" fmla="*/ 4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32" h="384">
                  <a:moveTo>
                    <a:pt x="517" y="40"/>
                  </a:moveTo>
                  <a:lnTo>
                    <a:pt x="517" y="44"/>
                  </a:lnTo>
                  <a:lnTo>
                    <a:pt x="517" y="44"/>
                  </a:lnTo>
                  <a:lnTo>
                    <a:pt x="517" y="34"/>
                  </a:lnTo>
                  <a:lnTo>
                    <a:pt x="513" y="26"/>
                  </a:lnTo>
                  <a:lnTo>
                    <a:pt x="509" y="20"/>
                  </a:lnTo>
                  <a:lnTo>
                    <a:pt x="503" y="12"/>
                  </a:lnTo>
                  <a:lnTo>
                    <a:pt x="495" y="8"/>
                  </a:lnTo>
                  <a:lnTo>
                    <a:pt x="487" y="4"/>
                  </a:lnTo>
                  <a:lnTo>
                    <a:pt x="477" y="0"/>
                  </a:lnTo>
                  <a:lnTo>
                    <a:pt x="467" y="0"/>
                  </a:lnTo>
                  <a:lnTo>
                    <a:pt x="467" y="0"/>
                  </a:lnTo>
                  <a:lnTo>
                    <a:pt x="455" y="0"/>
                  </a:lnTo>
                  <a:lnTo>
                    <a:pt x="447" y="4"/>
                  </a:lnTo>
                  <a:lnTo>
                    <a:pt x="437" y="8"/>
                  </a:lnTo>
                  <a:lnTo>
                    <a:pt x="431" y="12"/>
                  </a:lnTo>
                  <a:lnTo>
                    <a:pt x="423" y="20"/>
                  </a:lnTo>
                  <a:lnTo>
                    <a:pt x="419" y="26"/>
                  </a:lnTo>
                  <a:lnTo>
                    <a:pt x="417" y="34"/>
                  </a:lnTo>
                  <a:lnTo>
                    <a:pt x="415" y="44"/>
                  </a:lnTo>
                  <a:lnTo>
                    <a:pt x="415" y="40"/>
                  </a:lnTo>
                  <a:lnTo>
                    <a:pt x="415" y="40"/>
                  </a:lnTo>
                  <a:lnTo>
                    <a:pt x="373" y="46"/>
                  </a:lnTo>
                  <a:lnTo>
                    <a:pt x="331" y="54"/>
                  </a:lnTo>
                  <a:lnTo>
                    <a:pt x="291" y="64"/>
                  </a:lnTo>
                  <a:lnTo>
                    <a:pt x="251" y="78"/>
                  </a:lnTo>
                  <a:lnTo>
                    <a:pt x="215" y="94"/>
                  </a:lnTo>
                  <a:lnTo>
                    <a:pt x="181" y="112"/>
                  </a:lnTo>
                  <a:lnTo>
                    <a:pt x="149" y="132"/>
                  </a:lnTo>
                  <a:lnTo>
                    <a:pt x="120" y="154"/>
                  </a:lnTo>
                  <a:lnTo>
                    <a:pt x="94" y="178"/>
                  </a:lnTo>
                  <a:lnTo>
                    <a:pt x="70" y="204"/>
                  </a:lnTo>
                  <a:lnTo>
                    <a:pt x="50" y="232"/>
                  </a:lnTo>
                  <a:lnTo>
                    <a:pt x="32" y="260"/>
                  </a:lnTo>
                  <a:lnTo>
                    <a:pt x="18" y="290"/>
                  </a:lnTo>
                  <a:lnTo>
                    <a:pt x="8" y="320"/>
                  </a:lnTo>
                  <a:lnTo>
                    <a:pt x="2" y="352"/>
                  </a:lnTo>
                  <a:lnTo>
                    <a:pt x="0" y="384"/>
                  </a:lnTo>
                  <a:lnTo>
                    <a:pt x="932" y="384"/>
                  </a:lnTo>
                  <a:lnTo>
                    <a:pt x="932" y="384"/>
                  </a:lnTo>
                  <a:lnTo>
                    <a:pt x="930" y="352"/>
                  </a:lnTo>
                  <a:lnTo>
                    <a:pt x="924" y="320"/>
                  </a:lnTo>
                  <a:lnTo>
                    <a:pt x="914" y="290"/>
                  </a:lnTo>
                  <a:lnTo>
                    <a:pt x="900" y="260"/>
                  </a:lnTo>
                  <a:lnTo>
                    <a:pt x="882" y="232"/>
                  </a:lnTo>
                  <a:lnTo>
                    <a:pt x="862" y="204"/>
                  </a:lnTo>
                  <a:lnTo>
                    <a:pt x="838" y="178"/>
                  </a:lnTo>
                  <a:lnTo>
                    <a:pt x="812" y="154"/>
                  </a:lnTo>
                  <a:lnTo>
                    <a:pt x="782" y="132"/>
                  </a:lnTo>
                  <a:lnTo>
                    <a:pt x="750" y="112"/>
                  </a:lnTo>
                  <a:lnTo>
                    <a:pt x="716" y="94"/>
                  </a:lnTo>
                  <a:lnTo>
                    <a:pt x="680" y="78"/>
                  </a:lnTo>
                  <a:lnTo>
                    <a:pt x="642" y="64"/>
                  </a:lnTo>
                  <a:lnTo>
                    <a:pt x="603" y="54"/>
                  </a:lnTo>
                  <a:lnTo>
                    <a:pt x="561" y="46"/>
                  </a:lnTo>
                  <a:lnTo>
                    <a:pt x="517" y="40"/>
                  </a:lnTo>
                  <a:lnTo>
                    <a:pt x="517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1000125" y="4840288"/>
              <a:ext cx="95250" cy="608013"/>
            </a:xfrm>
            <a:custGeom>
              <a:avLst/>
              <a:gdLst>
                <a:gd name="T0" fmla="*/ 0 w 60"/>
                <a:gd name="T1" fmla="*/ 0 h 383"/>
                <a:gd name="T2" fmla="*/ 0 w 60"/>
                <a:gd name="T3" fmla="*/ 383 h 383"/>
                <a:gd name="T4" fmla="*/ 0 w 60"/>
                <a:gd name="T5" fmla="*/ 383 h 383"/>
                <a:gd name="T6" fmla="*/ 58 w 60"/>
                <a:gd name="T7" fmla="*/ 383 h 383"/>
                <a:gd name="T8" fmla="*/ 58 w 60"/>
                <a:gd name="T9" fmla="*/ 383 h 383"/>
                <a:gd name="T10" fmla="*/ 60 w 60"/>
                <a:gd name="T11" fmla="*/ 0 h 383"/>
                <a:gd name="T12" fmla="*/ 0 w 60"/>
                <a:gd name="T1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83">
                  <a:moveTo>
                    <a:pt x="0" y="0"/>
                  </a:moveTo>
                  <a:lnTo>
                    <a:pt x="0" y="383"/>
                  </a:lnTo>
                  <a:lnTo>
                    <a:pt x="0" y="383"/>
                  </a:lnTo>
                  <a:lnTo>
                    <a:pt x="58" y="383"/>
                  </a:lnTo>
                  <a:lnTo>
                    <a:pt x="58" y="38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22" name="直線單箭頭接點 21"/>
          <p:cNvCxnSpPr/>
          <p:nvPr/>
        </p:nvCxnSpPr>
        <p:spPr>
          <a:xfrm>
            <a:off x="4497551" y="5186505"/>
            <a:ext cx="2684897" cy="5598"/>
          </a:xfrm>
          <a:prstGeom prst="straightConnector1">
            <a:avLst/>
          </a:prstGeom>
          <a:ln w="762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/>
          <p:cNvCxnSpPr/>
          <p:nvPr/>
        </p:nvCxnSpPr>
        <p:spPr>
          <a:xfrm>
            <a:off x="2093330" y="5161047"/>
            <a:ext cx="2676525" cy="12700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群組 48"/>
          <p:cNvGrpSpPr/>
          <p:nvPr/>
        </p:nvGrpSpPr>
        <p:grpSpPr>
          <a:xfrm>
            <a:off x="3406004" y="4200755"/>
            <a:ext cx="2700000" cy="1800000"/>
            <a:chOff x="4774151" y="4162344"/>
            <a:chExt cx="2819400" cy="1816593"/>
          </a:xfrm>
        </p:grpSpPr>
        <p:sp>
          <p:nvSpPr>
            <p:cNvPr id="24" name="矩形 23"/>
            <p:cNvSpPr/>
            <p:nvPr/>
          </p:nvSpPr>
          <p:spPr>
            <a:xfrm>
              <a:off x="4864100" y="4162344"/>
              <a:ext cx="2451100" cy="181659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44" name="文字方塊 43"/>
            <p:cNvSpPr txBox="1"/>
            <p:nvPr/>
          </p:nvSpPr>
          <p:spPr>
            <a:xfrm>
              <a:off x="4774151" y="4552492"/>
              <a:ext cx="28194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6000" dirty="0" smtClean="0">
                  <a:solidFill>
                    <a:schemeClr val="bg1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我愛</a:t>
              </a:r>
              <a:r>
                <a:rPr lang="zh-TW" altLang="en-US" sz="6000" dirty="0">
                  <a:solidFill>
                    <a:schemeClr val="bg1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你</a:t>
              </a:r>
            </a:p>
          </p:txBody>
        </p:sp>
      </p:grpSp>
      <p:grpSp>
        <p:nvGrpSpPr>
          <p:cNvPr id="6" name="群組 49"/>
          <p:cNvGrpSpPr/>
          <p:nvPr/>
        </p:nvGrpSpPr>
        <p:grpSpPr>
          <a:xfrm>
            <a:off x="3406004" y="1632517"/>
            <a:ext cx="2700000" cy="1800000"/>
            <a:chOff x="4774151" y="4162344"/>
            <a:chExt cx="2819400" cy="1816593"/>
          </a:xfrm>
        </p:grpSpPr>
        <p:sp>
          <p:nvSpPr>
            <p:cNvPr id="51" name="矩形 50"/>
            <p:cNvSpPr/>
            <p:nvPr/>
          </p:nvSpPr>
          <p:spPr>
            <a:xfrm>
              <a:off x="4864100" y="4162344"/>
              <a:ext cx="2451100" cy="181659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52" name="文字方塊 51"/>
            <p:cNvSpPr txBox="1"/>
            <p:nvPr/>
          </p:nvSpPr>
          <p:spPr>
            <a:xfrm>
              <a:off x="4774151" y="4552492"/>
              <a:ext cx="28194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6000" dirty="0" smtClean="0">
                  <a:solidFill>
                    <a:schemeClr val="bg1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我恨你</a:t>
              </a:r>
              <a:endParaRPr lang="zh-TW" altLang="en-US" sz="60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36028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1.11022E-16 L -2.08333E-6 -0.3731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65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6 -2.96296E-6 L -4.58333E-6 0.3745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1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14282" y="214290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bcc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! </a:t>
            </a:r>
            <a:r>
              <a:rPr lang="en-US" altLang="zh-TW" sz="2400" b="1" dirty="0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m </a:t>
            </a:r>
            <a:r>
              <a:rPr lang="en-US" altLang="zh-TW" sz="2400" b="1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x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lc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cb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wo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o</a:t>
            </a:r>
            <a:r>
              <a:rPr lang="en-US" altLang="zh-TW" sz="2400" b="1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k </a:t>
            </a:r>
            <a:r>
              <a:rPr lang="en-US" altLang="zh-TW" sz="2400" b="1" dirty="0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vjbo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t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w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k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s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bmo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How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r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k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dqmr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Bmxc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?</a:t>
            </a:r>
          </a:p>
          <a:p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vh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qmr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?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214282" y="2357430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bcc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!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x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lc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cb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wo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qmr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o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k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vjbo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t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w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k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s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bmo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How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r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k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dqmr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zbdzcb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Bmxc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?</a:t>
            </a:r>
          </a:p>
          <a:p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vh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qmr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qmr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qmr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qmr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?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85720" y="4490404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bcc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!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x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lc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cb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wo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</a:t>
            </a:r>
            <a:r>
              <a:rPr lang="en-US" altLang="zh-TW" sz="2400" b="1" dirty="0" err="1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t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o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k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vjbo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t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w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k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s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bmo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How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t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k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dqm</a:t>
            </a:r>
            <a:r>
              <a:rPr lang="en-US" altLang="zh-TW" sz="2400" b="1" dirty="0" err="1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t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Bmxc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?</a:t>
            </a:r>
          </a:p>
          <a:p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vh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</a:t>
            </a:r>
            <a:r>
              <a:rPr lang="en-US" altLang="zh-TW" sz="2400" b="1" dirty="0" err="1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t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</a:t>
            </a:r>
            <a:r>
              <a:rPr lang="en-US" altLang="zh-TW" sz="2400" b="1" dirty="0" err="1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t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qmr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zcb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qmr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vb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?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" name="圓角矩形 5"/>
          <p:cNvSpPr/>
          <p:nvPr/>
        </p:nvSpPr>
        <p:spPr>
          <a:xfrm>
            <a:off x="7000892" y="2786058"/>
            <a:ext cx="500066" cy="428628"/>
          </a:xfrm>
          <a:prstGeom prst="round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214282" y="4500570"/>
            <a:ext cx="1071570" cy="428628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85720" y="642918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ell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!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x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lc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le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wo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le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</a:t>
            </a:r>
            <a:r>
              <a:rPr lang="en-US" altLang="zh-TW" sz="2400" b="1" dirty="0" err="1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t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le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o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k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vjbo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t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w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k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s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How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t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k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le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dqm</a:t>
            </a:r>
            <a:r>
              <a:rPr lang="en-US" altLang="zh-TW" sz="2400" b="1" dirty="0" err="1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t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le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mx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l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?</a:t>
            </a:r>
          </a:p>
          <a:p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vh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</a:t>
            </a:r>
            <a:r>
              <a:rPr lang="en-US" altLang="zh-TW" sz="2400" b="1" dirty="0" err="1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t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le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</a:t>
            </a:r>
            <a:r>
              <a:rPr lang="en-US" altLang="zh-TW" sz="2400" b="1" dirty="0" err="1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t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qmr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le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qmr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FFC000"/>
                </a:solidFill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?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285720" y="2714620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Hello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!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am 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x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lc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lea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wo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lo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eo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le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tai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eo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le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ea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o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k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vjbo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t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w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k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s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ie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How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to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k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eo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le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dqm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tai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eo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le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ea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mx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li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?</a:t>
            </a:r>
          </a:p>
          <a:p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H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b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vh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o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“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tai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eo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le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tai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ea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”.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qmr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eo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z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le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mo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qmr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ai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m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</a:rPr>
              <a:t>v</a:t>
            </a:r>
            <a:r>
              <a:rPr lang="en-US" altLang="zh-TW" sz="2400" b="1" dirty="0" err="1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ea</a:t>
            </a:r>
            <a:r>
              <a:rPr lang="en-US" altLang="zh-TW" sz="2400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?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85720" y="2928934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Hello ! I am a girl. I learn a word “people mountain people 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sea”. 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One day I asked my boyfriend. How to say people mountain people sea in English ?</a:t>
            </a:r>
          </a:p>
          <a:p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He said “mountain people mountain 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sea”. 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mountain people mountain sea?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3" name="圖片 2" descr="e99e6b5e-ca6c-4c19-87b7-dfd63db6381a_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4786322"/>
            <a:ext cx="2617164" cy="1809741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89207" y="90099"/>
          <a:ext cx="8858320" cy="13515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6"/>
                <a:gridCol w="442916"/>
                <a:gridCol w="442916"/>
                <a:gridCol w="442916"/>
                <a:gridCol w="442916"/>
                <a:gridCol w="442916"/>
                <a:gridCol w="442916"/>
                <a:gridCol w="442916"/>
                <a:gridCol w="442916"/>
                <a:gridCol w="442916"/>
                <a:gridCol w="442916"/>
                <a:gridCol w="442916"/>
                <a:gridCol w="442916"/>
                <a:gridCol w="442916"/>
                <a:gridCol w="442916"/>
                <a:gridCol w="442916"/>
                <a:gridCol w="442916"/>
                <a:gridCol w="442916"/>
                <a:gridCol w="442916"/>
                <a:gridCol w="442916"/>
              </a:tblGrid>
              <a:tr h="675799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標楷體" pitchFamily="65" charset="-120"/>
                          <a:ea typeface="標楷體" pitchFamily="65" charset="-120"/>
                        </a:rPr>
                        <a:t>明文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h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e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l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o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err="1" smtClean="0">
                          <a:latin typeface="標楷體" pitchFamily="65" charset="-120"/>
                          <a:ea typeface="標楷體" pitchFamily="65" charset="-120"/>
                        </a:rPr>
                        <a:t>i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m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v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c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k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y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r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n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w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d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p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u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t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r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  <a:tr h="675799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標楷體" pitchFamily="65" charset="-120"/>
                          <a:ea typeface="標楷體" pitchFamily="65" charset="-120"/>
                        </a:rPr>
                        <a:t>密文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b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c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d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e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f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g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h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err="1" smtClean="0">
                          <a:latin typeface="標楷體" pitchFamily="65" charset="-120"/>
                          <a:ea typeface="標楷體" pitchFamily="65" charset="-120"/>
                        </a:rPr>
                        <a:t>i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j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k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l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m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n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o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z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q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r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s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9213" y="1447421"/>
          <a:ext cx="2657496" cy="13515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6"/>
                <a:gridCol w="442916"/>
                <a:gridCol w="442916"/>
                <a:gridCol w="442916"/>
                <a:gridCol w="442916"/>
                <a:gridCol w="442916"/>
              </a:tblGrid>
              <a:tr h="675799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latin typeface="標楷體" pitchFamily="65" charset="-120"/>
                          <a:ea typeface="標楷體" pitchFamily="65" charset="-120"/>
                        </a:rPr>
                        <a:t>明文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y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f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s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b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g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  <a:tr h="675799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latin typeface="標楷體" pitchFamily="65" charset="-120"/>
                          <a:ea typeface="標楷體" pitchFamily="65" charset="-120"/>
                        </a:rPr>
                        <a:t>密文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t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u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v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w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itchFamily="65" charset="-120"/>
                          <a:ea typeface="標楷體" pitchFamily="65" charset="-120"/>
                        </a:rPr>
                        <a:t>x</a:t>
                      </a:r>
                      <a:endParaRPr lang="zh-TW" altLang="en-US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/>
          <p:cNvSpPr txBox="1"/>
          <p:nvPr/>
        </p:nvSpPr>
        <p:spPr>
          <a:xfrm>
            <a:off x="3714744" y="2500306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Base64 </a:t>
            </a:r>
            <a:endParaRPr lang="zh-TW" altLang="en-US" b="1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85786" y="1571612"/>
            <a:ext cx="73581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基於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64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個可列印字元來表示二進位資料的表示方法。由於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2^6=64</a:t>
            </a:r>
          </a:p>
          <a:p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            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43174" y="2714620"/>
            <a:ext cx="3724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以每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6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個位元為一個單元。</a:t>
            </a:r>
            <a:endParaRPr lang="zh-TW" altLang="en-US" sz="2400" dirty="0"/>
          </a:p>
        </p:txBody>
      </p:sp>
      <p:sp>
        <p:nvSpPr>
          <p:cNvPr id="8" name="向右箭號 7"/>
          <p:cNvSpPr/>
          <p:nvPr/>
        </p:nvSpPr>
        <p:spPr>
          <a:xfrm>
            <a:off x="1071538" y="2643182"/>
            <a:ext cx="1071570" cy="64294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428892" y="-71462"/>
          <a:ext cx="6500826" cy="693993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24709"/>
                <a:gridCol w="1393033"/>
                <a:gridCol w="1691542"/>
                <a:gridCol w="1691542"/>
              </a:tblGrid>
              <a:tr h="469778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二進位</a:t>
                      </a:r>
                      <a:endParaRPr lang="zh-TW" altLang="en-US" sz="1600" b="1" i="0" u="none" strike="noStrike" dirty="0">
                        <a:solidFill>
                          <a:srgbClr val="00206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圖形</a:t>
                      </a:r>
                      <a:endParaRPr lang="zh-TW" altLang="en-US" sz="1600" b="1" i="0" u="none" strike="noStrike" dirty="0">
                        <a:solidFill>
                          <a:srgbClr val="00206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二進位</a:t>
                      </a:r>
                      <a:endParaRPr lang="zh-TW" altLang="en-US" sz="1600" b="1" i="0" u="none" strike="noStrike" dirty="0">
                        <a:solidFill>
                          <a:srgbClr val="00206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圖形</a:t>
                      </a:r>
                      <a:endParaRPr lang="zh-TW" altLang="en-US" sz="1600" b="1" i="0" u="none" strike="noStrike" dirty="0">
                        <a:solidFill>
                          <a:srgbClr val="00206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0100 0001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0110 0001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0100 0010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B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0110 0010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b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0100 0011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C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0110 0011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c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 smtClean="0">
                          <a:latin typeface="標楷體" pitchFamily="65" charset="-120"/>
                          <a:ea typeface="標楷體" pitchFamily="65" charset="-120"/>
                        </a:rPr>
                        <a:t>0100</a:t>
                      </a:r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 0100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D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0110 0100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d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0100 0101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E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0110 0101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e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0100 0110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F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0110 0110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f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0100 0111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G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0110 0111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g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0100 1000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H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0110 1000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h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0100 1001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I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0110 1001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i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0100 1010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J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0110 1010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j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0100 1011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K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0110 1011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k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0100 1100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L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0110 1100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l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0100 1101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M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0110 1101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m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0100 1110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N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0110 1110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n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0100 1111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O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0110 1111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o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0101 0000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P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0111 0000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p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0101 0001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Q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0111 0001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q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0101 0010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R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0111 0010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r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0101 0011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S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0111 0011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s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0101 0100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T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0111 0100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t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0101 0101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U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0111 0101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u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0101 0110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V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0111 0110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v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0101 0111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W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0111 0111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w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0101 1000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X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0111 1000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x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>
                          <a:latin typeface="標楷體" pitchFamily="65" charset="-120"/>
                          <a:ea typeface="標楷體" pitchFamily="65" charset="-120"/>
                        </a:rPr>
                        <a:t>0101 1001</a:t>
                      </a:r>
                      <a:endParaRPr lang="en-US" altLang="zh-TW" sz="1600" b="1" i="0" u="none" strike="noStrike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Y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0111 1001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y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  <a:tr h="248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0101 1010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Z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u="none" strike="noStrike" dirty="0">
                          <a:latin typeface="標楷體" pitchFamily="65" charset="-120"/>
                          <a:ea typeface="標楷體" pitchFamily="65" charset="-120"/>
                        </a:rPr>
                        <a:t>0111 1010</a:t>
                      </a:r>
                      <a:endParaRPr lang="en-US" altLang="zh-TW" sz="1600" b="1" i="0" u="none" strike="noStrike" dirty="0">
                        <a:solidFill>
                          <a:srgbClr val="0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z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5012" marR="5012" marT="5012" marB="0" anchor="ctr"/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474621" y="428604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ASCII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71406" y="5357826"/>
          <a:ext cx="2428892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4446"/>
                <a:gridCol w="12144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0010 0000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(space)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071802" y="0"/>
          <a:ext cx="6072198" cy="685799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52018"/>
                <a:gridCol w="552018"/>
                <a:gridCol w="552018"/>
                <a:gridCol w="552018"/>
                <a:gridCol w="552018"/>
                <a:gridCol w="552018"/>
                <a:gridCol w="552018"/>
                <a:gridCol w="552018"/>
                <a:gridCol w="552018"/>
                <a:gridCol w="552018"/>
                <a:gridCol w="552018"/>
              </a:tblGrid>
              <a:tr h="6761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0" dirty="0">
                          <a:latin typeface="標楷體" pitchFamily="65" charset="-120"/>
                          <a:ea typeface="標楷體" pitchFamily="65" charset="-120"/>
                        </a:rPr>
                        <a:t>數值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0" dirty="0">
                          <a:latin typeface="標楷體" pitchFamily="65" charset="-120"/>
                          <a:ea typeface="標楷體" pitchFamily="65" charset="-120"/>
                        </a:rPr>
                        <a:t>字元</a:t>
                      </a:r>
                    </a:p>
                  </a:txBody>
                  <a:tcPr marL="57239" marR="57239" marT="28620" marB="28620" anchor="ctr"/>
                </a:tc>
                <a:tc rowSpan="17">
                  <a:txBody>
                    <a:bodyPr/>
                    <a:lstStyle/>
                    <a:p>
                      <a:r>
                        <a:rPr lang="zh-TW" altLang="en-US" sz="2000" b="0" dirty="0">
                          <a:latin typeface="標楷體" pitchFamily="65" charset="-120"/>
                          <a:ea typeface="標楷體" pitchFamily="65" charset="-120"/>
                        </a:rPr>
                        <a:t> 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0" dirty="0">
                          <a:latin typeface="標楷體" pitchFamily="65" charset="-120"/>
                          <a:ea typeface="標楷體" pitchFamily="65" charset="-120"/>
                        </a:rPr>
                        <a:t>數值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0" dirty="0">
                          <a:latin typeface="標楷體" pitchFamily="65" charset="-120"/>
                          <a:ea typeface="標楷體" pitchFamily="65" charset="-120"/>
                        </a:rPr>
                        <a:t>字元</a:t>
                      </a:r>
                    </a:p>
                  </a:txBody>
                  <a:tcPr marL="57239" marR="57239" marT="28620" marB="28620" anchor="ctr"/>
                </a:tc>
                <a:tc rowSpan="17">
                  <a:txBody>
                    <a:bodyPr/>
                    <a:lstStyle/>
                    <a:p>
                      <a:r>
                        <a:rPr lang="zh-TW" altLang="en-US" sz="2000" b="0" dirty="0">
                          <a:latin typeface="標楷體" pitchFamily="65" charset="-120"/>
                          <a:ea typeface="標楷體" pitchFamily="65" charset="-120"/>
                        </a:rPr>
                        <a:t> 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0" dirty="0">
                          <a:latin typeface="標楷體" pitchFamily="65" charset="-120"/>
                          <a:ea typeface="標楷體" pitchFamily="65" charset="-120"/>
                        </a:rPr>
                        <a:t>數值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0" dirty="0">
                          <a:latin typeface="標楷體" pitchFamily="65" charset="-120"/>
                          <a:ea typeface="標楷體" pitchFamily="65" charset="-120"/>
                        </a:rPr>
                        <a:t>字元</a:t>
                      </a:r>
                    </a:p>
                  </a:txBody>
                  <a:tcPr marL="57239" marR="57239" marT="28620" marB="28620" anchor="ctr"/>
                </a:tc>
                <a:tc rowSpan="17">
                  <a:txBody>
                    <a:bodyPr/>
                    <a:lstStyle/>
                    <a:p>
                      <a:r>
                        <a:rPr lang="zh-TW" altLang="en-US" sz="2000" b="0" dirty="0">
                          <a:latin typeface="標楷體" pitchFamily="65" charset="-120"/>
                          <a:ea typeface="標楷體" pitchFamily="65" charset="-120"/>
                        </a:rPr>
                        <a:t> 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0" dirty="0">
                          <a:latin typeface="標楷體" pitchFamily="65" charset="-120"/>
                          <a:ea typeface="標楷體" pitchFamily="65" charset="-120"/>
                        </a:rPr>
                        <a:t>數值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0" dirty="0">
                          <a:latin typeface="標楷體" pitchFamily="65" charset="-120"/>
                          <a:ea typeface="標楷體" pitchFamily="65" charset="-120"/>
                        </a:rPr>
                        <a:t>字元</a:t>
                      </a:r>
                    </a:p>
                  </a:txBody>
                  <a:tcPr marL="57239" marR="57239" marT="28620" marB="28620" anchor="ctr"/>
                </a:tc>
              </a:tr>
              <a:tr h="386366"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0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16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Q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32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g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48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w</a:t>
                      </a:r>
                    </a:p>
                  </a:txBody>
                  <a:tcPr marL="57239" marR="57239" marT="28620" marB="28620" anchor="ctr"/>
                </a:tc>
              </a:tr>
              <a:tr h="386366"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1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B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17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R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33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h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49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x</a:t>
                      </a:r>
                    </a:p>
                  </a:txBody>
                  <a:tcPr marL="57239" marR="57239" marT="28620" marB="28620" anchor="ctr"/>
                </a:tc>
              </a:tr>
              <a:tr h="386366"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2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C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18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S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34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i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y</a:t>
                      </a:r>
                    </a:p>
                  </a:txBody>
                  <a:tcPr marL="57239" marR="57239" marT="28620" marB="28620" anchor="ctr"/>
                </a:tc>
              </a:tr>
              <a:tr h="386366"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3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D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19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T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35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j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51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z</a:t>
                      </a:r>
                    </a:p>
                  </a:txBody>
                  <a:tcPr marL="57239" marR="57239" marT="28620" marB="28620" anchor="ctr"/>
                </a:tc>
              </a:tr>
              <a:tr h="386366"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4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E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20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U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36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k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52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0</a:t>
                      </a:r>
                    </a:p>
                  </a:txBody>
                  <a:tcPr marL="57239" marR="57239" marT="28620" marB="28620" anchor="ctr"/>
                </a:tc>
              </a:tr>
              <a:tr h="386366"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5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F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21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V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37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l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53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1</a:t>
                      </a:r>
                    </a:p>
                  </a:txBody>
                  <a:tcPr marL="57239" marR="57239" marT="28620" marB="28620" anchor="ctr"/>
                </a:tc>
              </a:tr>
              <a:tr h="386366"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6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G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22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W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38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m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54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2</a:t>
                      </a:r>
                    </a:p>
                  </a:txBody>
                  <a:tcPr marL="57239" marR="57239" marT="28620" marB="28620" anchor="ctr"/>
                </a:tc>
              </a:tr>
              <a:tr h="386366"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7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H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23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X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39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n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55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3</a:t>
                      </a:r>
                    </a:p>
                  </a:txBody>
                  <a:tcPr marL="57239" marR="57239" marT="28620" marB="28620" anchor="ctr"/>
                </a:tc>
              </a:tr>
              <a:tr h="386366"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8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I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24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Y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40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o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56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4</a:t>
                      </a:r>
                    </a:p>
                  </a:txBody>
                  <a:tcPr marL="57239" marR="57239" marT="28620" marB="28620" anchor="ctr"/>
                </a:tc>
              </a:tr>
              <a:tr h="386366"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9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J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25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Z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41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p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57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5</a:t>
                      </a:r>
                    </a:p>
                  </a:txBody>
                  <a:tcPr marL="57239" marR="57239" marT="28620" marB="28620" anchor="ctr"/>
                </a:tc>
              </a:tr>
              <a:tr h="386366"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10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K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26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42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q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58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6</a:t>
                      </a:r>
                    </a:p>
                  </a:txBody>
                  <a:tcPr marL="57239" marR="57239" marT="28620" marB="28620" anchor="ctr"/>
                </a:tc>
              </a:tr>
              <a:tr h="386366"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11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L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27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b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43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r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59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7</a:t>
                      </a:r>
                    </a:p>
                  </a:txBody>
                  <a:tcPr marL="57239" marR="57239" marT="28620" marB="28620" anchor="ctr"/>
                </a:tc>
              </a:tr>
              <a:tr h="386366"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12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M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28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c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44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s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60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8</a:t>
                      </a:r>
                    </a:p>
                  </a:txBody>
                  <a:tcPr marL="57239" marR="57239" marT="28620" marB="28620" anchor="ctr"/>
                </a:tc>
              </a:tr>
              <a:tr h="386366"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13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N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29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d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45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t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61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9</a:t>
                      </a:r>
                    </a:p>
                  </a:txBody>
                  <a:tcPr marL="57239" marR="57239" marT="28620" marB="28620" anchor="ctr"/>
                </a:tc>
              </a:tr>
              <a:tr h="386366"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14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O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30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e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46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u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62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+</a:t>
                      </a:r>
                    </a:p>
                  </a:txBody>
                  <a:tcPr marL="57239" marR="57239" marT="28620" marB="28620" anchor="ctr"/>
                </a:tc>
              </a:tr>
              <a:tr h="386366"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15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P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31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f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47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標楷體" pitchFamily="65" charset="-120"/>
                          <a:ea typeface="標楷體" pitchFamily="65" charset="-120"/>
                        </a:rPr>
                        <a:t>v</a:t>
                      </a:r>
                    </a:p>
                  </a:txBody>
                  <a:tcPr marL="57239" marR="57239" marT="28620" marB="2862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1">
                          <a:latin typeface="標楷體" pitchFamily="65" charset="-120"/>
                          <a:ea typeface="標楷體" pitchFamily="65" charset="-120"/>
                        </a:rPr>
                        <a:t>63</a:t>
                      </a:r>
                    </a:p>
                  </a:txBody>
                  <a:tcPr marL="57239" marR="57239" marT="28620" marB="28620"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b="1" dirty="0">
                          <a:latin typeface="標楷體" pitchFamily="65" charset="-120"/>
                          <a:ea typeface="標楷體" pitchFamily="65" charset="-120"/>
                        </a:rPr>
                        <a:t>/</a:t>
                      </a:r>
                    </a:p>
                  </a:txBody>
                  <a:tcPr marL="57239" marR="57239" marT="28620" marB="28620" anchor="ctr"/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285720" y="714356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標楷體" pitchFamily="65" charset="-120"/>
                <a:ea typeface="標楷體" pitchFamily="65" charset="-120"/>
              </a:rPr>
              <a:t>Base64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索引表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0" y="1643050"/>
          <a:ext cx="9001152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</a:tblGrid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t</a:t>
                      </a:r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h</a:t>
                      </a:r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e</a:t>
                      </a:r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4" name="直線接點 3"/>
          <p:cNvCxnSpPr/>
          <p:nvPr/>
        </p:nvCxnSpPr>
        <p:spPr>
          <a:xfrm rot="5400000">
            <a:off x="1704105" y="2580841"/>
            <a:ext cx="1143008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接點 4"/>
          <p:cNvCxnSpPr/>
          <p:nvPr/>
        </p:nvCxnSpPr>
        <p:spPr>
          <a:xfrm rot="5400000">
            <a:off x="3990105" y="2510705"/>
            <a:ext cx="1000132" cy="158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/>
          <p:cNvCxnSpPr/>
          <p:nvPr/>
        </p:nvCxnSpPr>
        <p:spPr>
          <a:xfrm rot="5400000">
            <a:off x="6248685" y="2574206"/>
            <a:ext cx="1071570" cy="158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" y="2428868"/>
          <a:ext cx="9001152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29</a:t>
                      </a:r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6</a:t>
                      </a:r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33</a:t>
                      </a:r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37</a:t>
                      </a:r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-32" y="2857496"/>
          <a:ext cx="9001152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d</a:t>
                      </a:r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G</a:t>
                      </a:r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h</a:t>
                      </a:r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TW" dirty="0" err="1" smtClean="0"/>
                        <a:t>i</a:t>
                      </a:r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85786" y="2000240"/>
            <a:ext cx="77867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1" lang="zh-TW" altLang="en-US" sz="2400" dirty="0" smtClean="0">
                <a:latin typeface="標楷體" pitchFamily="65" charset="-120"/>
                <a:ea typeface="標楷體" pitchFamily="65" charset="-120"/>
                <a:cs typeface="新細明體" pitchFamily="18" charset="-120"/>
              </a:rPr>
              <a:t>編碼的位元組數不能被</a:t>
            </a:r>
            <a:r>
              <a:rPr kumimoji="1" lang="zh-TW" altLang="zh-TW" sz="2400" dirty="0" smtClean="0">
                <a:latin typeface="標楷體" pitchFamily="65" charset="-120"/>
                <a:ea typeface="標楷體" pitchFamily="65" charset="-120"/>
                <a:cs typeface="新細明體" pitchFamily="18" charset="-120"/>
              </a:rPr>
              <a:t>3</a:t>
            </a:r>
            <a:r>
              <a:rPr kumimoji="1" lang="zh-TW" altLang="en-US" sz="2400" dirty="0" smtClean="0">
                <a:latin typeface="標楷體" pitchFamily="65" charset="-120"/>
                <a:ea typeface="標楷體" pitchFamily="65" charset="-120"/>
                <a:cs typeface="新細明體" pitchFamily="18" charset="-120"/>
              </a:rPr>
              <a:t>整除先使用</a:t>
            </a:r>
            <a:r>
              <a:rPr kumimoji="1" lang="zh-TW" altLang="zh-TW" sz="2400" dirty="0" smtClean="0">
                <a:latin typeface="標楷體" pitchFamily="65" charset="-120"/>
                <a:ea typeface="標楷體" pitchFamily="65" charset="-120"/>
                <a:cs typeface="新細明體" pitchFamily="18" charset="-120"/>
              </a:rPr>
              <a:t>0</a:t>
            </a:r>
            <a:r>
              <a:rPr kumimoji="1" lang="zh-TW" altLang="en-US" sz="2400" dirty="0" smtClean="0">
                <a:latin typeface="標楷體" pitchFamily="65" charset="-120"/>
                <a:ea typeface="標楷體" pitchFamily="65" charset="-120"/>
                <a:cs typeface="新細明體" pitchFamily="18" charset="-120"/>
              </a:rPr>
              <a:t>位元組值在末尾補足，使其能夠被</a:t>
            </a:r>
            <a:r>
              <a:rPr kumimoji="1" lang="zh-TW" altLang="zh-TW" sz="2400" dirty="0" smtClean="0">
                <a:latin typeface="標楷體" pitchFamily="65" charset="-120"/>
                <a:ea typeface="標楷體" pitchFamily="65" charset="-120"/>
                <a:cs typeface="新細明體" pitchFamily="18" charset="-120"/>
              </a:rPr>
              <a:t>3</a:t>
            </a:r>
            <a:r>
              <a:rPr kumimoji="1" lang="zh-TW" altLang="en-US" sz="2400" dirty="0" smtClean="0">
                <a:latin typeface="標楷體" pitchFamily="65" charset="-120"/>
                <a:ea typeface="標楷體" pitchFamily="65" charset="-120"/>
                <a:cs typeface="新細明體" pitchFamily="18" charset="-120"/>
              </a:rPr>
              <a:t>整除</a:t>
            </a:r>
            <a:endParaRPr kumimoji="1" lang="en-US" altLang="zh-TW" sz="2400" dirty="0" smtClean="0"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  <a:p>
            <a:pPr lvl="0">
              <a:defRPr/>
            </a:pPr>
            <a:endParaRPr kumimoji="1" lang="en-US" altLang="zh-TW" sz="2400" dirty="0" smtClean="0"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  <a:p>
            <a:pPr lvl="0">
              <a:defRPr/>
            </a:pPr>
            <a:r>
              <a:rPr kumimoji="1" lang="zh-TW" altLang="en-US" sz="2400" dirty="0" smtClean="0">
                <a:latin typeface="標楷體" pitchFamily="65" charset="-120"/>
                <a:ea typeface="標楷體" pitchFamily="65" charset="-120"/>
                <a:cs typeface="新細明體" pitchFamily="18" charset="-120"/>
              </a:rPr>
              <a:t>           </a:t>
            </a:r>
            <a:endParaRPr kumimoji="1" lang="en-US" altLang="zh-TW" sz="2400" dirty="0" smtClean="0"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  <a:p>
            <a:pPr lvl="0">
              <a:defRPr/>
            </a:pPr>
            <a:r>
              <a:rPr kumimoji="1" lang="zh-TW" altLang="en-US" sz="2400" dirty="0" smtClean="0">
                <a:latin typeface="標楷體" pitchFamily="65" charset="-120"/>
                <a:ea typeface="標楷體" pitchFamily="65" charset="-120"/>
                <a:cs typeface="新細明體" pitchFamily="18" charset="-120"/>
              </a:rPr>
              <a:t>            </a:t>
            </a:r>
          </a:p>
          <a:p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00298" y="3286124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TW" sz="2400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  <a:cs typeface="新細明體" pitchFamily="18" charset="-120"/>
              </a:rPr>
              <a:t>“</a:t>
            </a:r>
            <a:r>
              <a:rPr kumimoji="1" lang="zh-TW" altLang="zh-TW" sz="2400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  <a:cs typeface="新細明體" pitchFamily="18" charset="-120"/>
              </a:rPr>
              <a:t>=</a:t>
            </a:r>
            <a:r>
              <a:rPr kumimoji="1" lang="zh-TW" altLang="en-US" sz="2400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  <a:cs typeface="新細明體" pitchFamily="18" charset="-120"/>
              </a:rPr>
              <a:t>”</a:t>
            </a:r>
            <a:r>
              <a:rPr kumimoji="1" lang="zh-TW" altLang="en-US" sz="2400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  <a:cs typeface="Arial" pitchFamily="34" charset="0"/>
              </a:rPr>
              <a:t>代表補足的位元組數</a:t>
            </a:r>
            <a:r>
              <a:rPr kumimoji="1" lang="zh-TW" altLang="en-US" sz="2400" dirty="0" smtClean="0">
                <a:solidFill>
                  <a:srgbClr val="FFFF00"/>
                </a:solidFill>
                <a:latin typeface="標楷體" pitchFamily="65" charset="-120"/>
                <a:ea typeface="標楷體" pitchFamily="65" charset="-120"/>
                <a:cs typeface="新細明體" pitchFamily="18" charset="-120"/>
              </a:rPr>
              <a:t> </a:t>
            </a:r>
            <a:endParaRPr lang="zh-TW" altLang="en-US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0" y="1643050"/>
          <a:ext cx="900115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</a:tblGrid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altLang="zh-TW" sz="2000" b="1" dirty="0" err="1" smtClean="0">
                          <a:latin typeface="標楷體" pitchFamily="65" charset="-120"/>
                          <a:ea typeface="標楷體" pitchFamily="65" charset="-120"/>
                        </a:rPr>
                        <a:t>i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S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gridSpan="8">
                  <a:txBody>
                    <a:bodyPr/>
                    <a:lstStyle/>
                    <a:p>
                      <a:pPr algn="ctr"/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0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1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1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0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1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0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0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1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0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1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1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1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0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0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1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1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sz="2000" b="1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4" name="直線接點 3"/>
          <p:cNvCxnSpPr/>
          <p:nvPr/>
        </p:nvCxnSpPr>
        <p:spPr>
          <a:xfrm rot="5400000">
            <a:off x="1704105" y="2580841"/>
            <a:ext cx="1143008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接點 4"/>
          <p:cNvCxnSpPr/>
          <p:nvPr/>
        </p:nvCxnSpPr>
        <p:spPr>
          <a:xfrm rot="5400000">
            <a:off x="3858419" y="2582139"/>
            <a:ext cx="1203253" cy="61841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/>
          <p:cNvCxnSpPr/>
          <p:nvPr/>
        </p:nvCxnSpPr>
        <p:spPr>
          <a:xfrm rot="5400000">
            <a:off x="6248685" y="2574206"/>
            <a:ext cx="1071570" cy="158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5965044" y="2026855"/>
          <a:ext cx="75009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5048"/>
                <a:gridCol w="3750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6750868" y="2032628"/>
          <a:ext cx="2250288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5048"/>
                <a:gridCol w="375048"/>
                <a:gridCol w="375048"/>
                <a:gridCol w="375048"/>
                <a:gridCol w="375048"/>
                <a:gridCol w="3750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0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0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0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0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0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0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4" y="2428868"/>
          <a:ext cx="900115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26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23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12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4" y="2857496"/>
          <a:ext cx="900115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279794"/>
                <a:gridCol w="470302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  <a:gridCol w="375048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X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M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itchFamily="65" charset="-120"/>
                          <a:ea typeface="標楷體" pitchFamily="65" charset="-120"/>
                        </a:rPr>
                        <a:t>=</a:t>
                      </a:r>
                      <a:endParaRPr lang="zh-TW" altLang="en-US" sz="20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785786" y="5714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基本用語</a:t>
            </a:r>
            <a:endParaRPr lang="zh-TW" altLang="en-US" sz="28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857224" y="1500174"/>
            <a:ext cx="387798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明文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(Plain text)</a:t>
            </a:r>
          </a:p>
          <a:p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密文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(Cipher text)</a:t>
            </a:r>
          </a:p>
          <a:p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加密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(Encryption)</a:t>
            </a:r>
          </a:p>
          <a:p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解密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(Decryption)</a:t>
            </a:r>
          </a:p>
          <a:p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加密金鑰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(Encryption Key)</a:t>
            </a:r>
          </a:p>
          <a:p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解密金鑰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(Decryption Key)</a:t>
            </a:r>
          </a:p>
          <a:p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57488" y="714356"/>
            <a:ext cx="20313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b="1" dirty="0" smtClean="0">
                <a:latin typeface="標楷體" pitchFamily="65" charset="-120"/>
                <a:ea typeface="標楷體" pitchFamily="65" charset="-120"/>
              </a:rPr>
              <a:t>I am </a:t>
            </a:r>
            <a:r>
              <a:rPr lang="en-US" altLang="zh-TW" sz="3200" b="1" dirty="0" err="1" smtClean="0">
                <a:latin typeface="標楷體" pitchFamily="65" charset="-120"/>
                <a:ea typeface="標楷體" pitchFamily="65" charset="-120"/>
              </a:rPr>
              <a:t>Hihi</a:t>
            </a:r>
            <a:endParaRPr lang="zh-TW" altLang="en-US" sz="32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14612" y="4214818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b="1" dirty="0" err="1" smtClean="0">
                <a:latin typeface="標楷體" pitchFamily="65" charset="-120"/>
                <a:ea typeface="標楷體" pitchFamily="65" charset="-120"/>
              </a:rPr>
              <a:t>SSBhbSBIaWhp</a:t>
            </a:r>
            <a:endParaRPr lang="zh-TW" altLang="en-US" sz="32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向下箭號 3"/>
          <p:cNvSpPr/>
          <p:nvPr/>
        </p:nvSpPr>
        <p:spPr>
          <a:xfrm>
            <a:off x="3643306" y="1785926"/>
            <a:ext cx="642942" cy="200026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4857752" y="250030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編碼</a:t>
            </a:r>
            <a:endParaRPr lang="zh-TW" altLang="en-US" b="1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785918" y="1571612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 </a:t>
            </a:r>
          </a:p>
        </p:txBody>
      </p:sp>
      <p:sp>
        <p:nvSpPr>
          <p:cNvPr id="3" name="文字方塊 2"/>
          <p:cNvSpPr txBox="1"/>
          <p:nvPr/>
        </p:nvSpPr>
        <p:spPr>
          <a:xfrm>
            <a:off x="2928926" y="71435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200" b="1" dirty="0" smtClean="0">
                <a:latin typeface="標楷體" pitchFamily="65" charset="-120"/>
                <a:ea typeface="標楷體" pitchFamily="65" charset="-120"/>
              </a:rPr>
              <a:t>Good job</a:t>
            </a:r>
            <a:endParaRPr lang="zh-TW" altLang="en-US" sz="32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向下箭號 3"/>
          <p:cNvSpPr/>
          <p:nvPr/>
        </p:nvSpPr>
        <p:spPr>
          <a:xfrm>
            <a:off x="3643306" y="1785926"/>
            <a:ext cx="642942" cy="200026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4857752" y="250030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編碼</a:t>
            </a:r>
            <a:endParaRPr lang="zh-TW" altLang="en-US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28926" y="4429132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R29vZCBqb2I=</a:t>
            </a:r>
            <a:endParaRPr lang="zh-TW" altLang="en-US" sz="2800" b="1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2910" y="714356"/>
            <a:ext cx="92155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初衷</a:t>
            </a:r>
            <a:endParaRPr lang="en-US" altLang="zh-TW" sz="2800" dirty="0" smtClean="0">
              <a:latin typeface="標楷體" pitchFamily="65" charset="-120"/>
              <a:ea typeface="標楷體" pitchFamily="65" charset="-120"/>
            </a:endParaRPr>
          </a:p>
          <a:p>
            <a:endParaRPr lang="en-US" altLang="zh-TW" sz="28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 滿足電子郵件中不能直接使用非</a:t>
            </a:r>
            <a:r>
              <a:rPr lang="en-US" altLang="zh-TW" sz="2800" dirty="0" smtClean="0">
                <a:latin typeface="標楷體" pitchFamily="65" charset="-120"/>
                <a:ea typeface="標楷體" pitchFamily="65" charset="-120"/>
              </a:rPr>
              <a:t>ASCII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碼字符的規定</a:t>
            </a:r>
            <a:endParaRPr lang="zh-TW" altLang="en-US" sz="28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向右箭號 2"/>
          <p:cNvSpPr/>
          <p:nvPr/>
        </p:nvSpPr>
        <p:spPr>
          <a:xfrm>
            <a:off x="142844" y="1643050"/>
            <a:ext cx="642942" cy="42862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500034" y="292893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電子郵件</a:t>
            </a:r>
            <a:endParaRPr lang="zh-TW" altLang="en-US" sz="2800" dirty="0"/>
          </a:p>
        </p:txBody>
      </p:sp>
      <p:sp>
        <p:nvSpPr>
          <p:cNvPr id="6" name="向右箭號 5"/>
          <p:cNvSpPr/>
          <p:nvPr/>
        </p:nvSpPr>
        <p:spPr>
          <a:xfrm>
            <a:off x="214282" y="3857628"/>
            <a:ext cx="642942" cy="42862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文字方塊 6"/>
          <p:cNvSpPr txBox="1"/>
          <p:nvPr/>
        </p:nvSpPr>
        <p:spPr>
          <a:xfrm>
            <a:off x="1000100" y="3834474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效率高，複雜程度小</a:t>
            </a:r>
            <a:endParaRPr lang="zh-TW" altLang="en-US" sz="28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143240" y="285749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dirty="0" smtClean="0">
                <a:latin typeface="標楷體" pitchFamily="65" charset="-120"/>
                <a:ea typeface="標楷體" pitchFamily="65" charset="-120"/>
              </a:rPr>
              <a:t>Thank you!</a:t>
            </a:r>
            <a:endParaRPr lang="zh-TW" altLang="en-US" sz="28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428860" y="642918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dirty="0" smtClean="0">
                <a:latin typeface="標楷體" pitchFamily="65" charset="-120"/>
                <a:ea typeface="標楷體" pitchFamily="65" charset="-120"/>
              </a:rPr>
              <a:t>This is a book.</a:t>
            </a:r>
            <a:endParaRPr lang="zh-TW" altLang="en-US" sz="36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1142976" y="3143248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dirty="0" err="1" smtClean="0">
                <a:latin typeface="標楷體" pitchFamily="65" charset="-120"/>
                <a:ea typeface="標楷體" pitchFamily="65" charset="-120"/>
              </a:rPr>
              <a:t>TFhfifsf</a:t>
            </a:r>
            <a:r>
              <a:rPr lang="en-US" altLang="zh-TW" sz="3600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3600" dirty="0" err="1" smtClean="0">
                <a:latin typeface="標楷體" pitchFamily="65" charset="-120"/>
                <a:ea typeface="標楷體" pitchFamily="65" charset="-120"/>
              </a:rPr>
              <a:t>ifsf</a:t>
            </a:r>
            <a:r>
              <a:rPr lang="en-US" altLang="zh-TW" sz="3600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3600" dirty="0" err="1" smtClean="0">
                <a:latin typeface="標楷體" pitchFamily="65" charset="-120"/>
                <a:ea typeface="標楷體" pitchFamily="65" charset="-120"/>
              </a:rPr>
              <a:t>af</a:t>
            </a:r>
            <a:r>
              <a:rPr lang="en-US" altLang="zh-TW" sz="3600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3600" dirty="0" err="1" smtClean="0">
                <a:latin typeface="標楷體" pitchFamily="65" charset="-120"/>
                <a:ea typeface="標楷體" pitchFamily="65" charset="-120"/>
              </a:rPr>
              <a:t>bfofofkf</a:t>
            </a:r>
            <a:r>
              <a:rPr lang="en-US" altLang="zh-TW" sz="3600" dirty="0" smtClean="0">
                <a:latin typeface="標楷體" pitchFamily="65" charset="-120"/>
                <a:ea typeface="標楷體" pitchFamily="65" charset="-120"/>
              </a:rPr>
              <a:t>.</a:t>
            </a:r>
            <a:endParaRPr lang="zh-TW" altLang="en-US" sz="36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2500298" y="5711627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dirty="0" smtClean="0">
                <a:latin typeface="標楷體" pitchFamily="65" charset="-120"/>
                <a:ea typeface="標楷體" pitchFamily="65" charset="-120"/>
              </a:rPr>
              <a:t>This is a book.</a:t>
            </a:r>
            <a:endParaRPr lang="zh-TW" altLang="en-US" sz="36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4572000" y="1928802"/>
            <a:ext cx="530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 err="1" smtClean="0">
                <a:latin typeface="標楷體" pitchFamily="65" charset="-120"/>
                <a:ea typeface="標楷體" pitchFamily="65" charset="-120"/>
              </a:rPr>
              <a:t>E</a:t>
            </a:r>
            <a:r>
              <a:rPr lang="en-US" altLang="zh-TW" dirty="0" err="1" smtClean="0">
                <a:latin typeface="標楷體" pitchFamily="65" charset="-120"/>
                <a:ea typeface="標楷體" pitchFamily="65" charset="-120"/>
              </a:rPr>
              <a:t>k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" name="向下箭號 5"/>
          <p:cNvSpPr/>
          <p:nvPr/>
        </p:nvSpPr>
        <p:spPr>
          <a:xfrm>
            <a:off x="4000496" y="1428736"/>
            <a:ext cx="428628" cy="164307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向下箭號 6"/>
          <p:cNvSpPr/>
          <p:nvPr/>
        </p:nvSpPr>
        <p:spPr>
          <a:xfrm>
            <a:off x="4000496" y="4000504"/>
            <a:ext cx="428628" cy="164307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4714876" y="4429132"/>
            <a:ext cx="530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 err="1" smtClean="0">
                <a:latin typeface="標楷體" pitchFamily="65" charset="-120"/>
                <a:ea typeface="標楷體" pitchFamily="65" charset="-120"/>
              </a:rPr>
              <a:t>D</a:t>
            </a:r>
            <a:r>
              <a:rPr lang="en-US" altLang="zh-TW" dirty="0" err="1" smtClean="0">
                <a:latin typeface="標楷體" pitchFamily="65" charset="-120"/>
                <a:ea typeface="標楷體" pitchFamily="65" charset="-120"/>
              </a:rPr>
              <a:t>k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786050" y="1785926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4000" dirty="0" smtClean="0">
                <a:latin typeface="標楷體" pitchFamily="65" charset="-120"/>
                <a:ea typeface="標楷體" pitchFamily="65" charset="-120"/>
              </a:rPr>
              <a:t>密碼學</a:t>
            </a:r>
            <a:endParaRPr lang="en-US" altLang="zh-TW" sz="40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en-US" sz="4000" b="1" dirty="0" smtClean="0">
                <a:latin typeface="標楷體" pitchFamily="65" charset="-120"/>
                <a:ea typeface="標楷體" pitchFamily="65" charset="-120"/>
              </a:rPr>
              <a:t>Cryptography</a:t>
            </a:r>
            <a:endParaRPr lang="zh-TW" altLang="en-US" sz="40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2285984" y="3643314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dirty="0" smtClean="0">
                <a:latin typeface="標楷體" pitchFamily="65" charset="-120"/>
                <a:ea typeface="標楷體" pitchFamily="65" charset="-120"/>
              </a:rPr>
              <a:t>使密文最難被破解</a:t>
            </a:r>
            <a:endParaRPr lang="zh-TW" altLang="en-US" sz="4000" dirty="0">
              <a:latin typeface="標楷體" pitchFamily="65" charset="-120"/>
              <a:ea typeface="標楷體" pitchFamily="65" charset="-12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圓角矩形 13"/>
          <p:cNvSpPr/>
          <p:nvPr/>
        </p:nvSpPr>
        <p:spPr>
          <a:xfrm>
            <a:off x="3357554" y="2714620"/>
            <a:ext cx="2500330" cy="1357322"/>
          </a:xfrm>
          <a:prstGeom prst="round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文字方塊 1"/>
          <p:cNvSpPr txBox="1"/>
          <p:nvPr/>
        </p:nvSpPr>
        <p:spPr>
          <a:xfrm>
            <a:off x="3358856" y="2763982"/>
            <a:ext cx="24929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3600" dirty="0" smtClean="0">
                <a:latin typeface="標楷體" pitchFamily="65" charset="-120"/>
                <a:ea typeface="標楷體" pitchFamily="65" charset="-120"/>
              </a:rPr>
              <a:t>加密法</a:t>
            </a:r>
            <a:endParaRPr lang="en-US" altLang="zh-TW" sz="36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en-US" sz="3600" b="1" dirty="0" smtClean="0">
                <a:latin typeface="標楷體" pitchFamily="65" charset="-120"/>
                <a:ea typeface="標楷體" pitchFamily="65" charset="-120"/>
              </a:rPr>
              <a:t>Encryption</a:t>
            </a:r>
            <a:endParaRPr lang="zh-TW" altLang="en-US" sz="36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 rot="20743795">
            <a:off x="723186" y="1001685"/>
            <a:ext cx="2377574" cy="369332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標楷體" pitchFamily="65" charset="-120"/>
                <a:ea typeface="標楷體" pitchFamily="65" charset="-120"/>
              </a:rPr>
              <a:t>Substitution cipher</a:t>
            </a:r>
            <a:endParaRPr lang="zh-TW" altLang="en-US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71868" y="4643446"/>
            <a:ext cx="1685077" cy="369332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  <p:txBody>
          <a:bodyPr wrap="none">
            <a:spAutoFit/>
          </a:bodyPr>
          <a:lstStyle/>
          <a:p>
            <a:r>
              <a:rPr lang="en-US" b="1" dirty="0" smtClean="0">
                <a:latin typeface="標楷體" pitchFamily="65" charset="-120"/>
                <a:ea typeface="標楷體" pitchFamily="65" charset="-120"/>
              </a:rPr>
              <a:t>Caesar cipher</a:t>
            </a:r>
            <a:endParaRPr lang="zh-TW" altLang="en-US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86116" y="1643050"/>
            <a:ext cx="1107996" cy="369332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標楷體" pitchFamily="65" charset="-120"/>
                <a:ea typeface="標楷體" pitchFamily="65" charset="-120"/>
              </a:rPr>
              <a:t>Calculus</a:t>
            </a:r>
            <a:endParaRPr lang="zh-TW" altLang="en-US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00166" y="3500438"/>
            <a:ext cx="646331" cy="369332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標楷體" pitchFamily="65" charset="-120"/>
                <a:ea typeface="標楷體" pitchFamily="65" charset="-120"/>
              </a:rPr>
              <a:t>DES </a:t>
            </a:r>
            <a:endParaRPr lang="zh-TW" altLang="en-US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38290" y="1144757"/>
            <a:ext cx="533479" cy="369332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標楷體" pitchFamily="65" charset="-120"/>
                <a:ea typeface="標楷體" pitchFamily="65" charset="-120"/>
              </a:rPr>
              <a:t>AES</a:t>
            </a:r>
            <a:endParaRPr lang="zh-TW" altLang="en-US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00694" y="5572140"/>
            <a:ext cx="2492990" cy="369332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  <p:txBody>
          <a:bodyPr wrap="none">
            <a:spAutoFit/>
          </a:bodyPr>
          <a:lstStyle/>
          <a:p>
            <a:r>
              <a:rPr lang="en-US" b="1" dirty="0" smtClean="0">
                <a:latin typeface="標楷體" pitchFamily="65" charset="-120"/>
                <a:ea typeface="標楷體" pitchFamily="65" charset="-120"/>
              </a:rPr>
              <a:t>Discrete mathematics</a:t>
            </a:r>
            <a:endParaRPr lang="zh-TW" altLang="en-US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15140" y="3571876"/>
            <a:ext cx="1800493" cy="369332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  <p:txBody>
          <a:bodyPr wrap="none">
            <a:spAutoFit/>
          </a:bodyPr>
          <a:lstStyle/>
          <a:p>
            <a:r>
              <a:rPr lang="en-US" b="1" dirty="0" smtClean="0">
                <a:latin typeface="標楷體" pitchFamily="65" charset="-120"/>
                <a:ea typeface="標楷體" pitchFamily="65" charset="-120"/>
              </a:rPr>
              <a:t>linear algebra</a:t>
            </a:r>
            <a:endParaRPr lang="zh-TW" altLang="en-US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1357290" y="5429264"/>
            <a:ext cx="1107996" cy="369332"/>
          </a:xfrm>
          <a:prstGeom prst="rect">
            <a:avLst/>
          </a:prstGeom>
          <a:noFill/>
          <a:effectLst>
            <a:reflection blurRad="6350" stA="50000" endA="300" endPos="55500" dist="508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en-US" altLang="zh-TW" b="1" dirty="0" smtClean="0">
                <a:latin typeface="標楷體" pitchFamily="65" charset="-120"/>
                <a:ea typeface="標楷體" pitchFamily="65" charset="-120"/>
              </a:rPr>
              <a:t>MD5</a:t>
            </a:r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b="1" dirty="0" smtClean="0">
                <a:latin typeface="標楷體" pitchFamily="65" charset="-120"/>
                <a:ea typeface="標楷體" pitchFamily="65" charset="-120"/>
              </a:rPr>
              <a:t>Hash</a:t>
            </a:r>
            <a:endParaRPr lang="zh-TW" altLang="en-US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 rot="734476">
            <a:off x="6739074" y="1923663"/>
            <a:ext cx="1338828" cy="369332"/>
          </a:xfrm>
          <a:prstGeom prst="rect">
            <a:avLst/>
          </a:prstGeom>
          <a:noFill/>
          <a:effectLst>
            <a:reflection blurRad="6350" stA="50000" endA="300" endPos="55500" dist="508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en-US" altLang="zh-TW" b="1" dirty="0" smtClean="0">
                <a:latin typeface="標楷體" pitchFamily="65" charset="-120"/>
                <a:ea typeface="標楷體" pitchFamily="65" charset="-120"/>
              </a:rPr>
              <a:t>SHA-1</a:t>
            </a:r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b="1" dirty="0" smtClean="0">
                <a:latin typeface="標楷體" pitchFamily="65" charset="-120"/>
                <a:ea typeface="標楷體" pitchFamily="65" charset="-120"/>
              </a:rPr>
              <a:t>Hash</a:t>
            </a:r>
            <a:endParaRPr lang="zh-TW" altLang="en-US" b="1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571736" y="2357430"/>
            <a:ext cx="385233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凱薩加密法</a:t>
            </a:r>
            <a:endParaRPr lang="en-US" altLang="zh-TW" sz="44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en-US" sz="4400" dirty="0" smtClean="0">
                <a:latin typeface="標楷體" pitchFamily="65" charset="-120"/>
                <a:ea typeface="標楷體" pitchFamily="65" charset="-120"/>
              </a:rPr>
              <a:t>Caesar cipher</a:t>
            </a:r>
            <a:endParaRPr lang="zh-TW" altLang="en-US" sz="44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214414" y="2143116"/>
          <a:ext cx="6096000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"/>
                <a:gridCol w="609600"/>
                <a:gridCol w="609600"/>
                <a:gridCol w="609600"/>
                <a:gridCol w="18288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b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c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d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…………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x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y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z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857356" y="3643314"/>
          <a:ext cx="6096000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"/>
                <a:gridCol w="609600"/>
                <a:gridCol w="609600"/>
                <a:gridCol w="609600"/>
                <a:gridCol w="18288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b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c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d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…………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x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y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z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向下箭號 19"/>
          <p:cNvSpPr/>
          <p:nvPr/>
        </p:nvSpPr>
        <p:spPr>
          <a:xfrm rot="18799181">
            <a:off x="3850668" y="2701744"/>
            <a:ext cx="500066" cy="78581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4" name="群組 37"/>
          <p:cNvGrpSpPr/>
          <p:nvPr/>
        </p:nvGrpSpPr>
        <p:grpSpPr>
          <a:xfrm>
            <a:off x="1428728" y="4286256"/>
            <a:ext cx="6215900" cy="1358910"/>
            <a:chOff x="1428728" y="4286256"/>
            <a:chExt cx="6215900" cy="1358910"/>
          </a:xfrm>
        </p:grpSpPr>
        <p:cxnSp>
          <p:nvCxnSpPr>
            <p:cNvPr id="29" name="直線接點 28"/>
            <p:cNvCxnSpPr/>
            <p:nvPr/>
          </p:nvCxnSpPr>
          <p:spPr>
            <a:xfrm rot="5400000">
              <a:off x="7001686" y="5000636"/>
              <a:ext cx="1285090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單箭頭接點 32"/>
            <p:cNvCxnSpPr/>
            <p:nvPr/>
          </p:nvCxnSpPr>
          <p:spPr>
            <a:xfrm rot="16200000" flipV="1">
              <a:off x="750067" y="4964917"/>
              <a:ext cx="1358116" cy="79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接點 35"/>
            <p:cNvCxnSpPr/>
            <p:nvPr/>
          </p:nvCxnSpPr>
          <p:spPr>
            <a:xfrm>
              <a:off x="1428728" y="5643578"/>
              <a:ext cx="621510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500166" y="4357694"/>
          <a:ext cx="6096000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"/>
                <a:gridCol w="609600"/>
                <a:gridCol w="609600"/>
                <a:gridCol w="609600"/>
                <a:gridCol w="18288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z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b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c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…………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w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x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y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428728" y="2000240"/>
          <a:ext cx="6096000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"/>
                <a:gridCol w="609600"/>
                <a:gridCol w="609600"/>
                <a:gridCol w="609600"/>
                <a:gridCol w="18288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a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b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c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d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…………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x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y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b="1" dirty="0" smtClean="0">
                          <a:latin typeface="標楷體" pitchFamily="65" charset="-120"/>
                          <a:ea typeface="標楷體" pitchFamily="65" charset="-120"/>
                        </a:rPr>
                        <a:t>z</a:t>
                      </a:r>
                      <a:endParaRPr lang="zh-TW" altLang="en-US" sz="2400" b="1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向下箭號 3"/>
          <p:cNvSpPr/>
          <p:nvPr/>
        </p:nvSpPr>
        <p:spPr>
          <a:xfrm>
            <a:off x="1571604" y="2643182"/>
            <a:ext cx="214314" cy="157163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向下箭號 4"/>
          <p:cNvSpPr/>
          <p:nvPr/>
        </p:nvSpPr>
        <p:spPr>
          <a:xfrm>
            <a:off x="5786446" y="2643182"/>
            <a:ext cx="214314" cy="157163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向下箭號 5"/>
          <p:cNvSpPr/>
          <p:nvPr/>
        </p:nvSpPr>
        <p:spPr>
          <a:xfrm>
            <a:off x="6500826" y="2643182"/>
            <a:ext cx="214314" cy="157163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向下箭號 6"/>
          <p:cNvSpPr/>
          <p:nvPr/>
        </p:nvSpPr>
        <p:spPr>
          <a:xfrm>
            <a:off x="7143768" y="2643182"/>
            <a:ext cx="214314" cy="157163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向下箭號 7"/>
          <p:cNvSpPr/>
          <p:nvPr/>
        </p:nvSpPr>
        <p:spPr>
          <a:xfrm>
            <a:off x="2786050" y="2643182"/>
            <a:ext cx="214314" cy="157163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向下箭號 8"/>
          <p:cNvSpPr/>
          <p:nvPr/>
        </p:nvSpPr>
        <p:spPr>
          <a:xfrm>
            <a:off x="3428992" y="2643182"/>
            <a:ext cx="214314" cy="157163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向下箭號 9"/>
          <p:cNvSpPr/>
          <p:nvPr/>
        </p:nvSpPr>
        <p:spPr>
          <a:xfrm>
            <a:off x="2214546" y="2643182"/>
            <a:ext cx="214314" cy="157163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向下箭號 10"/>
          <p:cNvSpPr/>
          <p:nvPr/>
        </p:nvSpPr>
        <p:spPr>
          <a:xfrm>
            <a:off x="4714876" y="2643182"/>
            <a:ext cx="214314" cy="157163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/>
          <p:cNvSpPr txBox="1"/>
          <p:nvPr/>
        </p:nvSpPr>
        <p:spPr>
          <a:xfrm>
            <a:off x="3643306" y="571480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密碼表</a:t>
            </a:r>
            <a:endParaRPr lang="zh-TW" altLang="en-US" sz="28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3.2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1.7|3.4|3.6|2.2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8|2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61.4|4.5|1.2"/>
</p:tagLst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1418</Words>
  <Application>Microsoft Office PowerPoint</Application>
  <PresentationFormat>如螢幕大小 (4:3)</PresentationFormat>
  <Paragraphs>617</Paragraphs>
  <Slides>33</Slides>
  <Notes>6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33</vt:i4>
      </vt:variant>
    </vt:vector>
  </HeadingPairs>
  <TitlesOfParts>
    <vt:vector size="34" baseType="lpstr">
      <vt:lpstr>Office 佈景主題</vt:lpstr>
      <vt:lpstr>投影片 1</vt:lpstr>
      <vt:lpstr>投影片 2</vt:lpstr>
      <vt:lpstr>投影片 3</vt:lpstr>
      <vt:lpstr>投影片 4</vt:lpstr>
      <vt:lpstr>投影片 5</vt:lpstr>
      <vt:lpstr>投影片 6</vt:lpstr>
      <vt:lpstr>投影片 7</vt:lpstr>
      <vt:lpstr>投影片 8</vt:lpstr>
      <vt:lpstr>投影片 9</vt:lpstr>
      <vt:lpstr>投影片 10</vt:lpstr>
      <vt:lpstr>投影片 11</vt:lpstr>
      <vt:lpstr>投影片 12</vt:lpstr>
      <vt:lpstr>投影片 13</vt:lpstr>
      <vt:lpstr>投影片 14</vt:lpstr>
      <vt:lpstr>投影片 15</vt:lpstr>
      <vt:lpstr>投影片 16</vt:lpstr>
      <vt:lpstr>投影片 17</vt:lpstr>
      <vt:lpstr>投影片 18</vt:lpstr>
      <vt:lpstr>投影片 19</vt:lpstr>
      <vt:lpstr>投影片 20</vt:lpstr>
      <vt:lpstr>投影片 21</vt:lpstr>
      <vt:lpstr>投影片 22</vt:lpstr>
      <vt:lpstr>投影片 23</vt:lpstr>
      <vt:lpstr>投影片 24</vt:lpstr>
      <vt:lpstr>投影片 25</vt:lpstr>
      <vt:lpstr>投影片 26</vt:lpstr>
      <vt:lpstr>投影片 27</vt:lpstr>
      <vt:lpstr>投影片 28</vt:lpstr>
      <vt:lpstr>投影片 29</vt:lpstr>
      <vt:lpstr>投影片 30</vt:lpstr>
      <vt:lpstr>投影片 31</vt:lpstr>
      <vt:lpstr>投影片 32</vt:lpstr>
      <vt:lpstr>投影片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Admin</dc:creator>
  <cp:lastModifiedBy>Admin</cp:lastModifiedBy>
  <cp:revision>214</cp:revision>
  <dcterms:created xsi:type="dcterms:W3CDTF">2018-12-18T15:04:19Z</dcterms:created>
  <dcterms:modified xsi:type="dcterms:W3CDTF">2018-12-27T06:34:03Z</dcterms:modified>
</cp:coreProperties>
</file>